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56" r:id="rId2"/>
    <p:sldId id="257" r:id="rId3"/>
  </p:sldIdLst>
  <p:sldSz cx="7772400" cy="10058400"/>
  <p:notesSz cx="10058400" cy="7772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63C3E5-6015-43BE-AC29-B2923DF0FCDE}" v="2" dt="2026-07-29T14:08:31.5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142" d="100"/>
          <a:sy n="142" d="100"/>
        </p:scale>
        <p:origin x="684" y="-7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o Mix" userId="1be1a448-7def-4f02-b4f1-ce8a027a9fb2" providerId="ADAL" clId="{68C2617D-1FC7-4315-AE5A-D76FB902E465}"/>
    <pc:docChg chg="undo custSel modSld">
      <pc:chgData name="Niko Mix" userId="1be1a448-7def-4f02-b4f1-ce8a027a9fb2" providerId="ADAL" clId="{68C2617D-1FC7-4315-AE5A-D76FB902E465}" dt="2026-07-29T14:19:00.764" v="1025" actId="20577"/>
      <pc:docMkLst>
        <pc:docMk/>
      </pc:docMkLst>
      <pc:sldChg chg="modSp mod">
        <pc:chgData name="Niko Mix" userId="1be1a448-7def-4f02-b4f1-ce8a027a9fb2" providerId="ADAL" clId="{68C2617D-1FC7-4315-AE5A-D76FB902E465}" dt="2026-07-29T14:15:30.817" v="611" actId="20577"/>
        <pc:sldMkLst>
          <pc:docMk/>
          <pc:sldMk cId="0" sldId="256"/>
        </pc:sldMkLst>
        <pc:spChg chg="mod">
          <ac:chgData name="Niko Mix" userId="1be1a448-7def-4f02-b4f1-ce8a027a9fb2" providerId="ADAL" clId="{68C2617D-1FC7-4315-AE5A-D76FB902E465}" dt="2026-07-29T14:08:03.171" v="12" actId="14100"/>
          <ac:spMkLst>
            <pc:docMk/>
            <pc:sldMk cId="0" sldId="256"/>
            <ac:spMk id="3" creationId="{00000000-0000-0000-0000-000000000000}"/>
          </ac:spMkLst>
        </pc:spChg>
        <pc:spChg chg="mod">
          <ac:chgData name="Niko Mix" userId="1be1a448-7def-4f02-b4f1-ce8a027a9fb2" providerId="ADAL" clId="{68C2617D-1FC7-4315-AE5A-D76FB902E465}" dt="2026-07-29T14:08:46.408" v="37" actId="20577"/>
          <ac:spMkLst>
            <pc:docMk/>
            <pc:sldMk cId="0" sldId="256"/>
            <ac:spMk id="4" creationId="{00000000-0000-0000-0000-000000000000}"/>
          </ac:spMkLst>
        </pc:spChg>
        <pc:spChg chg="mod">
          <ac:chgData name="Niko Mix" userId="1be1a448-7def-4f02-b4f1-ce8a027a9fb2" providerId="ADAL" clId="{68C2617D-1FC7-4315-AE5A-D76FB902E465}" dt="2026-07-29T14:09:20.894" v="87" actId="20577"/>
          <ac:spMkLst>
            <pc:docMk/>
            <pc:sldMk cId="0" sldId="256"/>
            <ac:spMk id="6" creationId="{00000000-0000-0000-0000-000000000000}"/>
          </ac:spMkLst>
        </pc:spChg>
        <pc:spChg chg="mod">
          <ac:chgData name="Niko Mix" userId="1be1a448-7def-4f02-b4f1-ce8a027a9fb2" providerId="ADAL" clId="{68C2617D-1FC7-4315-AE5A-D76FB902E465}" dt="2026-07-29T14:09:52.462" v="111" actId="20577"/>
          <ac:spMkLst>
            <pc:docMk/>
            <pc:sldMk cId="0" sldId="256"/>
            <ac:spMk id="7" creationId="{00000000-0000-0000-0000-000000000000}"/>
          </ac:spMkLst>
        </pc:spChg>
        <pc:spChg chg="mod">
          <ac:chgData name="Niko Mix" userId="1be1a448-7def-4f02-b4f1-ce8a027a9fb2" providerId="ADAL" clId="{68C2617D-1FC7-4315-AE5A-D76FB902E465}" dt="2026-07-29T14:10:27.687" v="117" actId="1076"/>
          <ac:spMkLst>
            <pc:docMk/>
            <pc:sldMk cId="0" sldId="256"/>
            <ac:spMk id="14" creationId="{00000000-0000-0000-0000-000000000000}"/>
          </ac:spMkLst>
        </pc:spChg>
        <pc:spChg chg="mod">
          <ac:chgData name="Niko Mix" userId="1be1a448-7def-4f02-b4f1-ce8a027a9fb2" providerId="ADAL" clId="{68C2617D-1FC7-4315-AE5A-D76FB902E465}" dt="2026-07-29T14:10:27.687" v="117" actId="1076"/>
          <ac:spMkLst>
            <pc:docMk/>
            <pc:sldMk cId="0" sldId="256"/>
            <ac:spMk id="15" creationId="{00000000-0000-0000-0000-000000000000}"/>
          </ac:spMkLst>
        </pc:spChg>
        <pc:spChg chg="mod">
          <ac:chgData name="Niko Mix" userId="1be1a448-7def-4f02-b4f1-ce8a027a9fb2" providerId="ADAL" clId="{68C2617D-1FC7-4315-AE5A-D76FB902E465}" dt="2026-07-29T14:15:30.817" v="611" actId="20577"/>
          <ac:spMkLst>
            <pc:docMk/>
            <pc:sldMk cId="0" sldId="256"/>
            <ac:spMk id="21" creationId="{00000000-0000-0000-0000-000000000000}"/>
          </ac:spMkLst>
        </pc:spChg>
        <pc:spChg chg="mod">
          <ac:chgData name="Niko Mix" userId="1be1a448-7def-4f02-b4f1-ce8a027a9fb2" providerId="ADAL" clId="{68C2617D-1FC7-4315-AE5A-D76FB902E465}" dt="2026-07-29T14:12:40.026" v="211" actId="20577"/>
          <ac:spMkLst>
            <pc:docMk/>
            <pc:sldMk cId="0" sldId="256"/>
            <ac:spMk id="41" creationId="{00000000-0000-0000-0000-000000000000}"/>
          </ac:spMkLst>
        </pc:spChg>
        <pc:spChg chg="mod">
          <ac:chgData name="Niko Mix" userId="1be1a448-7def-4f02-b4f1-ce8a027a9fb2" providerId="ADAL" clId="{68C2617D-1FC7-4315-AE5A-D76FB902E465}" dt="2026-07-29T14:13:56.039" v="473" actId="20577"/>
          <ac:spMkLst>
            <pc:docMk/>
            <pc:sldMk cId="0" sldId="256"/>
            <ac:spMk id="42" creationId="{00000000-0000-0000-0000-000000000000}"/>
          </ac:spMkLst>
        </pc:spChg>
        <pc:spChg chg="mod">
          <ac:chgData name="Niko Mix" userId="1be1a448-7def-4f02-b4f1-ce8a027a9fb2" providerId="ADAL" clId="{68C2617D-1FC7-4315-AE5A-D76FB902E465}" dt="2026-07-29T14:14:36.221" v="594" actId="20577"/>
          <ac:spMkLst>
            <pc:docMk/>
            <pc:sldMk cId="0" sldId="256"/>
            <ac:spMk id="50" creationId="{00000000-0000-0000-0000-000000000000}"/>
          </ac:spMkLst>
        </pc:spChg>
      </pc:sldChg>
      <pc:sldChg chg="modSp mod">
        <pc:chgData name="Niko Mix" userId="1be1a448-7def-4f02-b4f1-ce8a027a9fb2" providerId="ADAL" clId="{68C2617D-1FC7-4315-AE5A-D76FB902E465}" dt="2026-07-29T14:19:00.764" v="1025" actId="20577"/>
        <pc:sldMkLst>
          <pc:docMk/>
          <pc:sldMk cId="0" sldId="257"/>
        </pc:sldMkLst>
        <pc:spChg chg="mod">
          <ac:chgData name="Niko Mix" userId="1be1a448-7def-4f02-b4f1-ce8a027a9fb2" providerId="ADAL" clId="{68C2617D-1FC7-4315-AE5A-D76FB902E465}" dt="2026-07-29T14:07:29.803" v="11" actId="1037"/>
          <ac:spMkLst>
            <pc:docMk/>
            <pc:sldMk cId="0" sldId="257"/>
            <ac:spMk id="8" creationId="{00000000-0000-0000-0000-000000000000}"/>
          </ac:spMkLst>
        </pc:spChg>
        <pc:spChg chg="mod">
          <ac:chgData name="Niko Mix" userId="1be1a448-7def-4f02-b4f1-ce8a027a9fb2" providerId="ADAL" clId="{68C2617D-1FC7-4315-AE5A-D76FB902E465}" dt="2026-07-29T14:16:03.349" v="620" actId="20577"/>
          <ac:spMkLst>
            <pc:docMk/>
            <pc:sldMk cId="0" sldId="257"/>
            <ac:spMk id="45" creationId="{00000000-0000-0000-0000-000000000000}"/>
          </ac:spMkLst>
        </pc:spChg>
        <pc:spChg chg="mod">
          <ac:chgData name="Niko Mix" userId="1be1a448-7def-4f02-b4f1-ce8a027a9fb2" providerId="ADAL" clId="{68C2617D-1FC7-4315-AE5A-D76FB902E465}" dt="2026-07-29T14:18:19.954" v="926" actId="20577"/>
          <ac:spMkLst>
            <pc:docMk/>
            <pc:sldMk cId="0" sldId="257"/>
            <ac:spMk id="47" creationId="{00000000-0000-0000-0000-000000000000}"/>
          </ac:spMkLst>
        </pc:spChg>
        <pc:spChg chg="mod">
          <ac:chgData name="Niko Mix" userId="1be1a448-7def-4f02-b4f1-ce8a027a9fb2" providerId="ADAL" clId="{68C2617D-1FC7-4315-AE5A-D76FB902E465}" dt="2026-07-29T14:19:00.764" v="1025" actId="20577"/>
          <ac:spMkLst>
            <pc:docMk/>
            <pc:sldMk cId="0" sldId="257"/>
            <ac:spMk id="48" creationId="{00000000-0000-0000-0000-000000000000}"/>
          </ac:spMkLst>
        </pc:spChg>
        <pc:picChg chg="mod">
          <ac:chgData name="Niko Mix" userId="1be1a448-7def-4f02-b4f1-ce8a027a9fb2" providerId="ADAL" clId="{68C2617D-1FC7-4315-AE5A-D76FB902E465}" dt="2026-07-29T14:07:22.964" v="2" actId="14100"/>
          <ac:picMkLst>
            <pc:docMk/>
            <pc:sldMk cId="0" sldId="257"/>
            <ac:picMk id="7"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15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2.xml"/><Relationship Id="rId16"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7772400" cy="3127248"/>
          </a:xfrm>
          <a:prstGeom prst="rect">
            <a:avLst/>
          </a:prstGeom>
        </p:spPr>
      </p:pic>
      <p:sp>
        <p:nvSpPr>
          <p:cNvPr id="3" name="Shape 0"/>
          <p:cNvSpPr/>
          <p:nvPr/>
        </p:nvSpPr>
        <p:spPr>
          <a:xfrm>
            <a:off x="457199" y="365760"/>
            <a:ext cx="3868271" cy="237744"/>
          </a:xfrm>
          <a:prstGeom prst="roundRect">
            <a:avLst>
              <a:gd name="adj" fmla="val 50000"/>
            </a:avLst>
          </a:prstGeom>
          <a:solidFill>
            <a:srgbClr val="07182B"/>
          </a:solidFill>
          <a:ln w="9525">
            <a:solidFill>
              <a:srgbClr val="62A9E0"/>
            </a:solidFill>
            <a:prstDash val="solid"/>
          </a:ln>
        </p:spPr>
        <p:txBody>
          <a:bodyPr/>
          <a:lstStyle/>
          <a:p>
            <a:endParaRPr lang="en-DE"/>
          </a:p>
        </p:txBody>
      </p:sp>
      <p:sp>
        <p:nvSpPr>
          <p:cNvPr id="4" name="Text 1"/>
          <p:cNvSpPr/>
          <p:nvPr/>
        </p:nvSpPr>
        <p:spPr>
          <a:xfrm>
            <a:off x="457200" y="365760"/>
            <a:ext cx="3739896" cy="237744"/>
          </a:xfrm>
          <a:prstGeom prst="rect">
            <a:avLst/>
          </a:prstGeom>
          <a:noFill/>
          <a:ln/>
        </p:spPr>
        <p:txBody>
          <a:bodyPr wrap="square" lIns="0" tIns="0" rIns="0" bIns="0" rtlCol="0" anchor="ctr"/>
          <a:lstStyle/>
          <a:p>
            <a:pPr marL="0" indent="0" algn="ctr">
              <a:buNone/>
            </a:pPr>
            <a:r>
              <a:rPr lang="en-US" sz="750" kern="0" spc="160" dirty="0">
                <a:solidFill>
                  <a:srgbClr val="DCEBF9"/>
                </a:solidFill>
                <a:latin typeface="Segoe UI Semibold" pitchFamily="34" charset="0"/>
                <a:ea typeface="Segoe UI Semibold" pitchFamily="34" charset="-122"/>
                <a:cs typeface="Segoe UI Semibold" pitchFamily="34" charset="-120"/>
              </a:rPr>
              <a:t>MICROSOFT + GITHUB  ·  WORKSHOP FOR NON-DEVELOPERS</a:t>
            </a:r>
            <a:endParaRPr lang="en-US" sz="750" dirty="0"/>
          </a:p>
        </p:txBody>
      </p:sp>
      <p:sp>
        <p:nvSpPr>
          <p:cNvPr id="5" name="Text 2"/>
          <p:cNvSpPr/>
          <p:nvPr/>
        </p:nvSpPr>
        <p:spPr>
          <a:xfrm>
            <a:off x="429768" y="749808"/>
            <a:ext cx="6858000" cy="457200"/>
          </a:xfrm>
          <a:prstGeom prst="rect">
            <a:avLst/>
          </a:prstGeom>
          <a:noFill/>
          <a:ln/>
        </p:spPr>
        <p:txBody>
          <a:bodyPr wrap="square" lIns="0" tIns="0" rIns="0" bIns="0" rtlCol="0" anchor="ctr"/>
          <a:lstStyle/>
          <a:p>
            <a:pPr marL="0" indent="0">
              <a:buNone/>
            </a:pPr>
            <a:r>
              <a:rPr lang="en-US" sz="3300" dirty="0">
                <a:solidFill>
                  <a:srgbClr val="FFFFFF"/>
                </a:solidFill>
                <a:latin typeface="Segoe UI Semibold" pitchFamily="34" charset="0"/>
                <a:ea typeface="Segoe UI Semibold" pitchFamily="34" charset="-122"/>
                <a:cs typeface="Segoe UI Semibold" pitchFamily="34" charset="-120"/>
              </a:rPr>
              <a:t>Copilot Hackathon</a:t>
            </a:r>
            <a:endParaRPr lang="en-US" sz="3300" dirty="0"/>
          </a:p>
        </p:txBody>
      </p:sp>
      <p:sp>
        <p:nvSpPr>
          <p:cNvPr id="6" name="Text 3"/>
          <p:cNvSpPr/>
          <p:nvPr/>
        </p:nvSpPr>
        <p:spPr>
          <a:xfrm>
            <a:off x="457200" y="1225296"/>
            <a:ext cx="6217920" cy="566928"/>
          </a:xfrm>
          <a:prstGeom prst="rect">
            <a:avLst/>
          </a:prstGeom>
          <a:noFill/>
          <a:ln/>
        </p:spPr>
        <p:txBody>
          <a:bodyPr wrap="square" lIns="0" tIns="0" rIns="0" bIns="0" rtlCol="0" anchor="t"/>
          <a:lstStyle/>
          <a:p>
            <a:pPr marL="0" indent="0">
              <a:lnSpc>
                <a:spcPct val="112000"/>
              </a:lnSpc>
              <a:buNone/>
            </a:pPr>
            <a:r>
              <a:rPr lang="en-US" sz="1650" dirty="0">
                <a:solidFill>
                  <a:srgbClr val="DCEBF9"/>
                </a:solidFill>
                <a:latin typeface="Segoe UI Light" pitchFamily="34" charset="0"/>
                <a:ea typeface="Segoe UI Light" pitchFamily="34" charset="-122"/>
                <a:cs typeface="Segoe UI Light" pitchFamily="34" charset="-120"/>
              </a:rPr>
              <a:t>From Idea to published web application – in one day</a:t>
            </a:r>
            <a:endParaRPr lang="en-US" sz="1650" dirty="0"/>
          </a:p>
        </p:txBody>
      </p:sp>
      <p:sp>
        <p:nvSpPr>
          <p:cNvPr id="7" name="Text 4"/>
          <p:cNvSpPr/>
          <p:nvPr/>
        </p:nvSpPr>
        <p:spPr>
          <a:xfrm>
            <a:off x="457200" y="1847088"/>
            <a:ext cx="6400800" cy="310896"/>
          </a:xfrm>
          <a:prstGeom prst="rect">
            <a:avLst/>
          </a:prstGeom>
          <a:noFill/>
          <a:ln/>
        </p:spPr>
        <p:txBody>
          <a:bodyPr wrap="square" lIns="0" tIns="0" rIns="0" bIns="0" rtlCol="0" anchor="t"/>
          <a:lstStyle/>
          <a:p>
            <a:pPr marL="0" indent="0">
              <a:lnSpc>
                <a:spcPct val="114000"/>
              </a:lnSpc>
              <a:buNone/>
            </a:pPr>
            <a:r>
              <a:rPr lang="en-US" sz="1000" dirty="0">
                <a:solidFill>
                  <a:srgbClr val="AEC9E4"/>
                </a:solidFill>
                <a:latin typeface="Segoe UI" pitchFamily="34" charset="0"/>
                <a:ea typeface="Segoe UI" pitchFamily="34" charset="-122"/>
                <a:cs typeface="Segoe UI" pitchFamily="34" charset="-120"/>
              </a:rPr>
              <a:t>Hands on, co-delivered by Microsoft and GitHub — the GitHub Copilot app as the agent, the GitHub platform underneath it, and a live working application at the end of it.</a:t>
            </a:r>
            <a:endParaRPr lang="en-US" sz="1000" dirty="0"/>
          </a:p>
        </p:txBody>
      </p:sp>
      <p:sp>
        <p:nvSpPr>
          <p:cNvPr id="8" name="Shape 5"/>
          <p:cNvSpPr/>
          <p:nvPr/>
        </p:nvSpPr>
        <p:spPr>
          <a:xfrm>
            <a:off x="457200" y="2212848"/>
            <a:ext cx="724205" cy="228600"/>
          </a:xfrm>
          <a:prstGeom prst="roundRect">
            <a:avLst>
              <a:gd name="adj" fmla="val 50000"/>
            </a:avLst>
          </a:prstGeom>
          <a:solidFill>
            <a:srgbClr val="07182B">
              <a:alpha val="62000"/>
            </a:srgbClr>
          </a:solidFill>
          <a:ln w="9525">
            <a:solidFill>
              <a:srgbClr val="62A9E0">
                <a:alpha val="58000"/>
              </a:srgbClr>
            </a:solidFill>
            <a:prstDash val="solid"/>
          </a:ln>
        </p:spPr>
        <p:txBody>
          <a:bodyPr/>
          <a:lstStyle/>
          <a:p>
            <a:endParaRPr lang="en-DE"/>
          </a:p>
        </p:txBody>
      </p:sp>
      <p:sp>
        <p:nvSpPr>
          <p:cNvPr id="9" name="Text 6"/>
          <p:cNvSpPr/>
          <p:nvPr/>
        </p:nvSpPr>
        <p:spPr>
          <a:xfrm>
            <a:off x="457200" y="2212848"/>
            <a:ext cx="724205" cy="228600"/>
          </a:xfrm>
          <a:prstGeom prst="rect">
            <a:avLst/>
          </a:prstGeom>
          <a:noFill/>
          <a:ln/>
        </p:spPr>
        <p:txBody>
          <a:bodyPr wrap="square" lIns="0" tIns="0" rIns="0" bIns="0" rtlCol="0" anchor="ctr"/>
          <a:lstStyle/>
          <a:p>
            <a:pPr marL="0" indent="0" algn="ctr">
              <a:buNone/>
            </a:pPr>
            <a:r>
              <a:rPr lang="en-US" sz="700" kern="0" spc="110" dirty="0">
                <a:solidFill>
                  <a:srgbClr val="FFFFFF"/>
                </a:solidFill>
                <a:latin typeface="Segoe UI Semibold" pitchFamily="34" charset="0"/>
                <a:ea typeface="Segoe UI Semibold" pitchFamily="34" charset="-122"/>
                <a:cs typeface="Segoe UI Semibold" pitchFamily="34" charset="-120"/>
              </a:rPr>
              <a:t>ONE DAY</a:t>
            </a:r>
            <a:endParaRPr lang="en-US" sz="700" dirty="0"/>
          </a:p>
        </p:txBody>
      </p:sp>
      <p:sp>
        <p:nvSpPr>
          <p:cNvPr id="10" name="Shape 7"/>
          <p:cNvSpPr/>
          <p:nvPr/>
        </p:nvSpPr>
        <p:spPr>
          <a:xfrm>
            <a:off x="1272845" y="2212848"/>
            <a:ext cx="1627632" cy="228600"/>
          </a:xfrm>
          <a:prstGeom prst="roundRect">
            <a:avLst>
              <a:gd name="adj" fmla="val 50000"/>
            </a:avLst>
          </a:prstGeom>
          <a:solidFill>
            <a:srgbClr val="07182B">
              <a:alpha val="62000"/>
            </a:srgbClr>
          </a:solidFill>
          <a:ln w="9525">
            <a:solidFill>
              <a:srgbClr val="62A9E0">
                <a:alpha val="58000"/>
              </a:srgbClr>
            </a:solidFill>
            <a:prstDash val="solid"/>
          </a:ln>
        </p:spPr>
        <p:txBody>
          <a:bodyPr/>
          <a:lstStyle/>
          <a:p>
            <a:endParaRPr lang="en-DE"/>
          </a:p>
        </p:txBody>
      </p:sp>
      <p:sp>
        <p:nvSpPr>
          <p:cNvPr id="11" name="Text 8"/>
          <p:cNvSpPr/>
          <p:nvPr/>
        </p:nvSpPr>
        <p:spPr>
          <a:xfrm>
            <a:off x="1272845" y="2212848"/>
            <a:ext cx="1627632" cy="228600"/>
          </a:xfrm>
          <a:prstGeom prst="rect">
            <a:avLst/>
          </a:prstGeom>
          <a:noFill/>
          <a:ln/>
        </p:spPr>
        <p:txBody>
          <a:bodyPr wrap="square" lIns="0" tIns="0" rIns="0" bIns="0" rtlCol="0" anchor="ctr"/>
          <a:lstStyle/>
          <a:p>
            <a:pPr marL="0" indent="0" algn="ctr">
              <a:buNone/>
            </a:pPr>
            <a:r>
              <a:rPr lang="en-US" sz="700" kern="0" spc="110" dirty="0">
                <a:solidFill>
                  <a:srgbClr val="FFFFFF"/>
                </a:solidFill>
                <a:latin typeface="Segoe UI Semibold" pitchFamily="34" charset="0"/>
                <a:ea typeface="Segoe UI Semibold" pitchFamily="34" charset="-122"/>
                <a:cs typeface="Segoe UI Semibold" pitchFamily="34" charset="-120"/>
              </a:rPr>
              <a:t>NO CODING BACKGROUND</a:t>
            </a:r>
            <a:endParaRPr lang="en-US" sz="700" dirty="0"/>
          </a:p>
        </p:txBody>
      </p:sp>
      <p:sp>
        <p:nvSpPr>
          <p:cNvPr id="12" name="Shape 9"/>
          <p:cNvSpPr/>
          <p:nvPr/>
        </p:nvSpPr>
        <p:spPr>
          <a:xfrm>
            <a:off x="2991917" y="2212848"/>
            <a:ext cx="1071677" cy="228600"/>
          </a:xfrm>
          <a:prstGeom prst="roundRect">
            <a:avLst>
              <a:gd name="adj" fmla="val 50000"/>
            </a:avLst>
          </a:prstGeom>
          <a:solidFill>
            <a:srgbClr val="07182B">
              <a:alpha val="62000"/>
            </a:srgbClr>
          </a:solidFill>
          <a:ln w="9525">
            <a:solidFill>
              <a:srgbClr val="62A9E0">
                <a:alpha val="58000"/>
              </a:srgbClr>
            </a:solidFill>
            <a:prstDash val="solid"/>
          </a:ln>
        </p:spPr>
        <p:txBody>
          <a:bodyPr/>
          <a:lstStyle/>
          <a:p>
            <a:endParaRPr lang="en-DE"/>
          </a:p>
        </p:txBody>
      </p:sp>
      <p:sp>
        <p:nvSpPr>
          <p:cNvPr id="13" name="Text 10"/>
          <p:cNvSpPr/>
          <p:nvPr/>
        </p:nvSpPr>
        <p:spPr>
          <a:xfrm>
            <a:off x="2991917" y="2212848"/>
            <a:ext cx="1071677" cy="228600"/>
          </a:xfrm>
          <a:prstGeom prst="rect">
            <a:avLst/>
          </a:prstGeom>
          <a:noFill/>
          <a:ln/>
        </p:spPr>
        <p:txBody>
          <a:bodyPr wrap="square" lIns="0" tIns="0" rIns="0" bIns="0" rtlCol="0" anchor="ctr"/>
          <a:lstStyle/>
          <a:p>
            <a:pPr marL="0" indent="0" algn="ctr">
              <a:buNone/>
            </a:pPr>
            <a:r>
              <a:rPr lang="en-US" sz="700" kern="0" spc="110" dirty="0">
                <a:solidFill>
                  <a:srgbClr val="FFFFFF"/>
                </a:solidFill>
                <a:latin typeface="Segoe UI Semibold" pitchFamily="34" charset="0"/>
                <a:ea typeface="Segoe UI Semibold" pitchFamily="34" charset="-122"/>
                <a:cs typeface="Segoe UI Semibold" pitchFamily="34" charset="-120"/>
              </a:rPr>
              <a:t>CO-DELIVERED</a:t>
            </a:r>
            <a:endParaRPr lang="en-US" sz="700" dirty="0"/>
          </a:p>
        </p:txBody>
      </p:sp>
      <p:sp>
        <p:nvSpPr>
          <p:cNvPr id="14" name="Shape 11"/>
          <p:cNvSpPr/>
          <p:nvPr/>
        </p:nvSpPr>
        <p:spPr>
          <a:xfrm>
            <a:off x="4197096" y="2227611"/>
            <a:ext cx="1440736" cy="228600"/>
          </a:xfrm>
          <a:prstGeom prst="roundRect">
            <a:avLst>
              <a:gd name="adj" fmla="val 50000"/>
            </a:avLst>
          </a:prstGeom>
          <a:solidFill>
            <a:srgbClr val="07182B">
              <a:alpha val="62000"/>
            </a:srgbClr>
          </a:solidFill>
          <a:ln w="9525">
            <a:solidFill>
              <a:srgbClr val="62A9E0">
                <a:alpha val="58000"/>
              </a:srgbClr>
            </a:solidFill>
            <a:prstDash val="solid"/>
          </a:ln>
        </p:spPr>
        <p:txBody>
          <a:bodyPr/>
          <a:lstStyle/>
          <a:p>
            <a:endParaRPr lang="en-DE"/>
          </a:p>
        </p:txBody>
      </p:sp>
      <p:sp>
        <p:nvSpPr>
          <p:cNvPr id="15" name="Text 12"/>
          <p:cNvSpPr/>
          <p:nvPr/>
        </p:nvSpPr>
        <p:spPr>
          <a:xfrm>
            <a:off x="4197096" y="2227611"/>
            <a:ext cx="1440736" cy="228600"/>
          </a:xfrm>
          <a:prstGeom prst="rect">
            <a:avLst/>
          </a:prstGeom>
          <a:noFill/>
          <a:ln/>
        </p:spPr>
        <p:txBody>
          <a:bodyPr wrap="square" lIns="0" tIns="0" rIns="0" bIns="0" rtlCol="0" anchor="ctr"/>
          <a:lstStyle/>
          <a:p>
            <a:pPr marL="0" indent="0" algn="ctr">
              <a:buNone/>
            </a:pPr>
            <a:r>
              <a:rPr lang="en-US" sz="700" kern="0" spc="110" dirty="0">
                <a:solidFill>
                  <a:srgbClr val="FFFFFF"/>
                </a:solidFill>
                <a:latin typeface="Segoe UI Semibold" pitchFamily="34" charset="0"/>
                <a:ea typeface="Segoe UI Semibold" pitchFamily="34" charset="-122"/>
                <a:cs typeface="Segoe UI Semibold" pitchFamily="34" charset="-120"/>
              </a:rPr>
              <a:t>PUBLISHED, NOT DEMO</a:t>
            </a:r>
            <a:endParaRPr lang="en-US" sz="700" dirty="0"/>
          </a:p>
        </p:txBody>
      </p:sp>
      <p:sp>
        <p:nvSpPr>
          <p:cNvPr id="16" name="Shape 13"/>
          <p:cNvSpPr/>
          <p:nvPr/>
        </p:nvSpPr>
        <p:spPr>
          <a:xfrm>
            <a:off x="457200" y="2560320"/>
            <a:ext cx="2164080" cy="475488"/>
          </a:xfrm>
          <a:prstGeom prst="roundRect">
            <a:avLst>
              <a:gd name="adj" fmla="val 11538"/>
            </a:avLst>
          </a:prstGeom>
          <a:solidFill>
            <a:srgbClr val="07182B">
              <a:alpha val="60000"/>
            </a:srgbClr>
          </a:solidFill>
          <a:ln w="12700">
            <a:solidFill>
              <a:srgbClr val="62A9E0">
                <a:alpha val="50000"/>
              </a:srgbClr>
            </a:solidFill>
            <a:prstDash val="solid"/>
          </a:ln>
        </p:spPr>
        <p:txBody>
          <a:bodyPr/>
          <a:lstStyle/>
          <a:p>
            <a:endParaRPr lang="en-DE"/>
          </a:p>
        </p:txBody>
      </p:sp>
      <p:sp>
        <p:nvSpPr>
          <p:cNvPr id="17" name="Text 14"/>
          <p:cNvSpPr/>
          <p:nvPr/>
        </p:nvSpPr>
        <p:spPr>
          <a:xfrm>
            <a:off x="621792" y="2624328"/>
            <a:ext cx="1889760" cy="146304"/>
          </a:xfrm>
          <a:prstGeom prst="rect">
            <a:avLst/>
          </a:prstGeom>
          <a:noFill/>
          <a:ln/>
        </p:spPr>
        <p:txBody>
          <a:bodyPr wrap="square" lIns="0" tIns="0" rIns="0" bIns="0" rtlCol="0" anchor="ctr"/>
          <a:lstStyle/>
          <a:p>
            <a:pPr marL="0" indent="0">
              <a:buNone/>
            </a:pPr>
            <a:r>
              <a:rPr lang="en-US" sz="630" kern="0" spc="130" dirty="0">
                <a:solidFill>
                  <a:srgbClr val="AEC9E4"/>
                </a:solidFill>
                <a:latin typeface="Segoe UI Semibold" pitchFamily="34" charset="0"/>
                <a:ea typeface="Segoe UI Semibold" pitchFamily="34" charset="-122"/>
                <a:cs typeface="Segoe UI Semibold" pitchFamily="34" charset="-120"/>
              </a:rPr>
              <a:t>WHO IS IN THE ROOM</a:t>
            </a:r>
            <a:endParaRPr lang="en-US" sz="630" dirty="0"/>
          </a:p>
        </p:txBody>
      </p:sp>
      <p:sp>
        <p:nvSpPr>
          <p:cNvPr id="18" name="Text 15"/>
          <p:cNvSpPr/>
          <p:nvPr/>
        </p:nvSpPr>
        <p:spPr>
          <a:xfrm>
            <a:off x="621792" y="2779776"/>
            <a:ext cx="1908048" cy="182880"/>
          </a:xfrm>
          <a:prstGeom prst="rect">
            <a:avLst/>
          </a:prstGeom>
          <a:noFill/>
          <a:ln/>
        </p:spPr>
        <p:txBody>
          <a:bodyPr wrap="square" lIns="0" tIns="0" rIns="0" bIns="0" rtlCol="0" anchor="ctr"/>
          <a:lstStyle/>
          <a:p>
            <a:pPr marL="0" indent="0">
              <a:buNone/>
            </a:pPr>
            <a:r>
              <a:rPr lang="en-US" sz="860" dirty="0">
                <a:solidFill>
                  <a:srgbClr val="FFFFFF"/>
                </a:solidFill>
                <a:latin typeface="Segoe UI Semibold" pitchFamily="34" charset="0"/>
                <a:ea typeface="Segoe UI Semibold" pitchFamily="34" charset="-122"/>
                <a:cs typeface="Segoe UI Semibold" pitchFamily="34" charset="-120"/>
              </a:rPr>
              <a:t>Non-developers, any department</a:t>
            </a:r>
            <a:endParaRPr lang="en-US" sz="860" dirty="0"/>
          </a:p>
        </p:txBody>
      </p:sp>
      <p:sp>
        <p:nvSpPr>
          <p:cNvPr id="19" name="Shape 16"/>
          <p:cNvSpPr/>
          <p:nvPr/>
        </p:nvSpPr>
        <p:spPr>
          <a:xfrm>
            <a:off x="2804160" y="2560320"/>
            <a:ext cx="2164080" cy="475488"/>
          </a:xfrm>
          <a:prstGeom prst="roundRect">
            <a:avLst>
              <a:gd name="adj" fmla="val 11538"/>
            </a:avLst>
          </a:prstGeom>
          <a:solidFill>
            <a:srgbClr val="07182B">
              <a:alpha val="60000"/>
            </a:srgbClr>
          </a:solidFill>
          <a:ln w="12700">
            <a:solidFill>
              <a:srgbClr val="62A9E0">
                <a:alpha val="50000"/>
              </a:srgbClr>
            </a:solidFill>
            <a:prstDash val="solid"/>
          </a:ln>
        </p:spPr>
        <p:txBody>
          <a:bodyPr/>
          <a:lstStyle/>
          <a:p>
            <a:endParaRPr lang="en-DE"/>
          </a:p>
        </p:txBody>
      </p:sp>
      <p:sp>
        <p:nvSpPr>
          <p:cNvPr id="20" name="Text 17"/>
          <p:cNvSpPr/>
          <p:nvPr/>
        </p:nvSpPr>
        <p:spPr>
          <a:xfrm>
            <a:off x="2968752" y="2624328"/>
            <a:ext cx="1889760" cy="146304"/>
          </a:xfrm>
          <a:prstGeom prst="rect">
            <a:avLst/>
          </a:prstGeom>
          <a:noFill/>
          <a:ln/>
        </p:spPr>
        <p:txBody>
          <a:bodyPr wrap="square" lIns="0" tIns="0" rIns="0" bIns="0" rtlCol="0" anchor="ctr"/>
          <a:lstStyle/>
          <a:p>
            <a:pPr marL="0" indent="0">
              <a:buNone/>
            </a:pPr>
            <a:r>
              <a:rPr lang="en-US" sz="630" kern="0" spc="130" dirty="0">
                <a:solidFill>
                  <a:srgbClr val="AEC9E4"/>
                </a:solidFill>
                <a:latin typeface="Segoe UI Semibold" pitchFamily="34" charset="0"/>
                <a:ea typeface="Segoe UI Semibold" pitchFamily="34" charset="-122"/>
                <a:cs typeface="Segoe UI Semibold" pitchFamily="34" charset="-120"/>
              </a:rPr>
              <a:t>HOW IT IS SIZED</a:t>
            </a:r>
            <a:endParaRPr lang="en-US" sz="630" dirty="0"/>
          </a:p>
        </p:txBody>
      </p:sp>
      <p:sp>
        <p:nvSpPr>
          <p:cNvPr id="21" name="Text 18"/>
          <p:cNvSpPr/>
          <p:nvPr/>
        </p:nvSpPr>
        <p:spPr>
          <a:xfrm>
            <a:off x="2968752" y="2779776"/>
            <a:ext cx="1908048" cy="182880"/>
          </a:xfrm>
          <a:prstGeom prst="rect">
            <a:avLst/>
          </a:prstGeom>
          <a:noFill/>
          <a:ln/>
        </p:spPr>
        <p:txBody>
          <a:bodyPr wrap="square" lIns="0" tIns="0" rIns="0" bIns="0" rtlCol="0" anchor="ctr"/>
          <a:lstStyle/>
          <a:p>
            <a:pPr marL="0" indent="0">
              <a:buNone/>
            </a:pPr>
            <a:r>
              <a:rPr lang="en-US" sz="860" dirty="0">
                <a:solidFill>
                  <a:srgbClr val="FFFFFF"/>
                </a:solidFill>
                <a:latin typeface="Segoe UI Semibold" pitchFamily="34" charset="0"/>
                <a:ea typeface="Segoe UI Semibold" pitchFamily="34" charset="-122"/>
                <a:cs typeface="Segoe UI Semibold" pitchFamily="34" charset="-120"/>
              </a:rPr>
              <a:t>Four to eight teams of three</a:t>
            </a:r>
            <a:endParaRPr lang="en-US" sz="860" dirty="0"/>
          </a:p>
        </p:txBody>
      </p:sp>
      <p:sp>
        <p:nvSpPr>
          <p:cNvPr id="22" name="Shape 19"/>
          <p:cNvSpPr/>
          <p:nvPr/>
        </p:nvSpPr>
        <p:spPr>
          <a:xfrm>
            <a:off x="5151120" y="2560320"/>
            <a:ext cx="2164080" cy="475488"/>
          </a:xfrm>
          <a:prstGeom prst="roundRect">
            <a:avLst>
              <a:gd name="adj" fmla="val 11538"/>
            </a:avLst>
          </a:prstGeom>
          <a:solidFill>
            <a:srgbClr val="07182B">
              <a:alpha val="60000"/>
            </a:srgbClr>
          </a:solidFill>
          <a:ln w="12700">
            <a:solidFill>
              <a:srgbClr val="62A9E0">
                <a:alpha val="50000"/>
              </a:srgbClr>
            </a:solidFill>
            <a:prstDash val="solid"/>
          </a:ln>
        </p:spPr>
        <p:txBody>
          <a:bodyPr/>
          <a:lstStyle/>
          <a:p>
            <a:endParaRPr lang="en-DE"/>
          </a:p>
        </p:txBody>
      </p:sp>
      <p:sp>
        <p:nvSpPr>
          <p:cNvPr id="23" name="Text 20"/>
          <p:cNvSpPr/>
          <p:nvPr/>
        </p:nvSpPr>
        <p:spPr>
          <a:xfrm>
            <a:off x="5315712" y="2624328"/>
            <a:ext cx="1889760" cy="146304"/>
          </a:xfrm>
          <a:prstGeom prst="rect">
            <a:avLst/>
          </a:prstGeom>
          <a:noFill/>
          <a:ln/>
        </p:spPr>
        <p:txBody>
          <a:bodyPr wrap="square" lIns="0" tIns="0" rIns="0" bIns="0" rtlCol="0" anchor="ctr"/>
          <a:lstStyle/>
          <a:p>
            <a:pPr marL="0" indent="0">
              <a:buNone/>
            </a:pPr>
            <a:r>
              <a:rPr lang="en-US" sz="630" kern="0" spc="130" dirty="0">
                <a:solidFill>
                  <a:srgbClr val="AEC9E4"/>
                </a:solidFill>
                <a:latin typeface="Segoe UI Semibold" pitchFamily="34" charset="0"/>
                <a:ea typeface="Segoe UI Semibold" pitchFamily="34" charset="-122"/>
                <a:cs typeface="Segoe UI Semibold" pitchFamily="34" charset="-120"/>
              </a:rPr>
              <a:t>WHERE IT RUNS</a:t>
            </a:r>
            <a:endParaRPr lang="en-US" sz="630" dirty="0"/>
          </a:p>
        </p:txBody>
      </p:sp>
      <p:sp>
        <p:nvSpPr>
          <p:cNvPr id="24" name="Text 21"/>
          <p:cNvSpPr/>
          <p:nvPr/>
        </p:nvSpPr>
        <p:spPr>
          <a:xfrm>
            <a:off x="5315712" y="2779776"/>
            <a:ext cx="1908048" cy="182880"/>
          </a:xfrm>
          <a:prstGeom prst="rect">
            <a:avLst/>
          </a:prstGeom>
          <a:noFill/>
          <a:ln/>
        </p:spPr>
        <p:txBody>
          <a:bodyPr wrap="square" lIns="0" tIns="0" rIns="0" bIns="0" rtlCol="0" anchor="ctr"/>
          <a:lstStyle/>
          <a:p>
            <a:pPr marL="0" indent="0">
              <a:buNone/>
            </a:pPr>
            <a:r>
              <a:rPr lang="en-US" sz="860" dirty="0">
                <a:solidFill>
                  <a:srgbClr val="FFFFFF"/>
                </a:solidFill>
                <a:latin typeface="Segoe UI Semibold" pitchFamily="34" charset="0"/>
                <a:ea typeface="Segoe UI Semibold" pitchFamily="34" charset="-122"/>
                <a:cs typeface="Segoe UI Semibold" pitchFamily="34" charset="-120"/>
              </a:rPr>
              <a:t>A hosted hackathon workspace</a:t>
            </a:r>
            <a:endParaRPr lang="en-US" sz="860" dirty="0"/>
          </a:p>
        </p:txBody>
      </p:sp>
      <p:sp>
        <p:nvSpPr>
          <p:cNvPr id="25" name="Text 22"/>
          <p:cNvSpPr/>
          <p:nvPr/>
        </p:nvSpPr>
        <p:spPr>
          <a:xfrm>
            <a:off x="457200" y="3364992"/>
            <a:ext cx="6858000" cy="182880"/>
          </a:xfrm>
          <a:prstGeom prst="rect">
            <a:avLst/>
          </a:prstGeom>
          <a:noFill/>
          <a:ln/>
        </p:spPr>
        <p:txBody>
          <a:bodyPr wrap="square" lIns="0" tIns="0" rIns="0" bIns="0" rtlCol="0" anchor="ctr"/>
          <a:lstStyle/>
          <a:p>
            <a:pPr marL="0" indent="0">
              <a:buNone/>
            </a:pPr>
            <a:r>
              <a:rPr lang="en-US" sz="800" kern="0" spc="190" dirty="0">
                <a:solidFill>
                  <a:srgbClr val="B23A05"/>
                </a:solidFill>
                <a:latin typeface="Segoe UI Semibold" pitchFamily="34" charset="0"/>
                <a:ea typeface="Segoe UI Semibold" pitchFamily="34" charset="-122"/>
                <a:cs typeface="Segoe UI Semibold" pitchFamily="34" charset="-120"/>
              </a:rPr>
              <a:t>THE SITUATION</a:t>
            </a:r>
            <a:endParaRPr lang="en-US" sz="800" dirty="0"/>
          </a:p>
        </p:txBody>
      </p:sp>
      <p:sp>
        <p:nvSpPr>
          <p:cNvPr id="26" name="Shape 23"/>
          <p:cNvSpPr/>
          <p:nvPr/>
        </p:nvSpPr>
        <p:spPr>
          <a:xfrm>
            <a:off x="457200" y="3602736"/>
            <a:ext cx="3291840" cy="1860144"/>
          </a:xfrm>
          <a:prstGeom prst="roundRect">
            <a:avLst>
              <a:gd name="adj" fmla="val 2949"/>
            </a:avLst>
          </a:prstGeom>
          <a:solidFill>
            <a:srgbClr val="FFFFFF"/>
          </a:solidFill>
          <a:ln w="12700">
            <a:solidFill>
              <a:srgbClr val="E4EAF1"/>
            </a:solidFill>
            <a:prstDash val="solid"/>
          </a:ln>
        </p:spPr>
        <p:txBody>
          <a:bodyPr/>
          <a:lstStyle/>
          <a:p>
            <a:endParaRPr lang="en-DE"/>
          </a:p>
        </p:txBody>
      </p:sp>
      <p:pic>
        <p:nvPicPr>
          <p:cNvPr id="27" name="Image 1" descr="preencoded.png"/>
          <p:cNvPicPr>
            <a:picLocks noChangeAspect="1"/>
          </p:cNvPicPr>
          <p:nvPr/>
        </p:nvPicPr>
        <p:blipFill>
          <a:blip r:embed="rId4"/>
          <a:stretch>
            <a:fillRect/>
          </a:stretch>
        </p:blipFill>
        <p:spPr>
          <a:xfrm>
            <a:off x="457200" y="3602736"/>
            <a:ext cx="3291840" cy="54864"/>
          </a:xfrm>
          <a:prstGeom prst="rect">
            <a:avLst/>
          </a:prstGeom>
        </p:spPr>
      </p:pic>
      <p:pic>
        <p:nvPicPr>
          <p:cNvPr id="28" name="Image 2" descr="preencoded.png"/>
          <p:cNvPicPr>
            <a:picLocks noChangeAspect="1"/>
          </p:cNvPicPr>
          <p:nvPr/>
        </p:nvPicPr>
        <p:blipFill>
          <a:blip r:embed="rId5"/>
          <a:stretch>
            <a:fillRect/>
          </a:stretch>
        </p:blipFill>
        <p:spPr>
          <a:xfrm>
            <a:off x="676656" y="3840480"/>
            <a:ext cx="310896" cy="310896"/>
          </a:xfrm>
          <a:prstGeom prst="rect">
            <a:avLst/>
          </a:prstGeom>
        </p:spPr>
      </p:pic>
      <p:sp>
        <p:nvSpPr>
          <p:cNvPr id="29" name="Text 24"/>
          <p:cNvSpPr/>
          <p:nvPr/>
        </p:nvSpPr>
        <p:spPr>
          <a:xfrm>
            <a:off x="676656" y="4279392"/>
            <a:ext cx="2852928" cy="182880"/>
          </a:xfrm>
          <a:prstGeom prst="rect">
            <a:avLst/>
          </a:prstGeom>
          <a:noFill/>
          <a:ln/>
        </p:spPr>
        <p:txBody>
          <a:bodyPr wrap="square" lIns="0" tIns="0" rIns="0" bIns="0" rtlCol="0" anchor="ctr"/>
          <a:lstStyle/>
          <a:p>
            <a:pPr marL="0" indent="0">
              <a:buNone/>
            </a:pPr>
            <a:r>
              <a:rPr lang="en-US" sz="800" kern="0" spc="150" dirty="0">
                <a:solidFill>
                  <a:srgbClr val="005A9E"/>
                </a:solidFill>
                <a:latin typeface="Segoe UI Semibold" pitchFamily="34" charset="0"/>
                <a:ea typeface="Segoe UI Semibold" pitchFamily="34" charset="-122"/>
                <a:cs typeface="Segoe UI Semibold" pitchFamily="34" charset="-120"/>
              </a:rPr>
              <a:t>THE BACKLOG THAT NEVER CLEARS</a:t>
            </a:r>
            <a:endParaRPr lang="en-US" sz="800" dirty="0"/>
          </a:p>
        </p:txBody>
      </p:sp>
      <p:sp>
        <p:nvSpPr>
          <p:cNvPr id="30" name="Text 25"/>
          <p:cNvSpPr/>
          <p:nvPr/>
        </p:nvSpPr>
        <p:spPr>
          <a:xfrm>
            <a:off x="676656" y="4517136"/>
            <a:ext cx="2852928" cy="799440"/>
          </a:xfrm>
          <a:prstGeom prst="rect">
            <a:avLst/>
          </a:prstGeom>
          <a:noFill/>
          <a:ln/>
        </p:spPr>
        <p:txBody>
          <a:bodyPr wrap="square" lIns="0" tIns="0" rIns="0" bIns="0" rtlCol="0" anchor="t"/>
          <a:lstStyle/>
          <a:p>
            <a:pPr marL="0" indent="0">
              <a:lnSpc>
                <a:spcPct val="116000"/>
              </a:lnSpc>
              <a:buNone/>
            </a:pPr>
            <a:r>
              <a:rPr lang="en-US" sz="850" dirty="0">
                <a:solidFill>
                  <a:srgbClr val="505050"/>
                </a:solidFill>
                <a:latin typeface="Segoe UI" pitchFamily="34" charset="0"/>
                <a:ea typeface="Segoe UI" pitchFamily="34" charset="-122"/>
                <a:cs typeface="Segoe UI" pitchFamily="34" charset="-120"/>
              </a:rPr>
              <a:t>Every department keeps a list of small applications that would each save a team hours a week. None is big enough to displace what IT has already committed to, so the list never moves and the work stays in spreadsheets and shared inboxes.</a:t>
            </a:r>
            <a:endParaRPr lang="en-US" sz="850" dirty="0"/>
          </a:p>
        </p:txBody>
      </p:sp>
      <p:sp>
        <p:nvSpPr>
          <p:cNvPr id="31" name="Shape 26"/>
          <p:cNvSpPr/>
          <p:nvPr/>
        </p:nvSpPr>
        <p:spPr>
          <a:xfrm>
            <a:off x="4023360" y="3602736"/>
            <a:ext cx="3291840" cy="1860144"/>
          </a:xfrm>
          <a:prstGeom prst="roundRect">
            <a:avLst>
              <a:gd name="adj" fmla="val 2949"/>
            </a:avLst>
          </a:prstGeom>
          <a:solidFill>
            <a:srgbClr val="FFFFFF"/>
          </a:solidFill>
          <a:ln w="12700">
            <a:solidFill>
              <a:srgbClr val="E4EAF1"/>
            </a:solidFill>
            <a:prstDash val="solid"/>
          </a:ln>
        </p:spPr>
        <p:txBody>
          <a:bodyPr/>
          <a:lstStyle/>
          <a:p>
            <a:endParaRPr lang="en-DE"/>
          </a:p>
        </p:txBody>
      </p:sp>
      <p:pic>
        <p:nvPicPr>
          <p:cNvPr id="32" name="Image 3" descr="preencoded.png"/>
          <p:cNvPicPr>
            <a:picLocks noChangeAspect="1"/>
          </p:cNvPicPr>
          <p:nvPr/>
        </p:nvPicPr>
        <p:blipFill>
          <a:blip r:embed="rId6"/>
          <a:stretch>
            <a:fillRect/>
          </a:stretch>
        </p:blipFill>
        <p:spPr>
          <a:xfrm>
            <a:off x="4023360" y="3602736"/>
            <a:ext cx="3291840" cy="54864"/>
          </a:xfrm>
          <a:prstGeom prst="rect">
            <a:avLst/>
          </a:prstGeom>
        </p:spPr>
      </p:pic>
      <p:pic>
        <p:nvPicPr>
          <p:cNvPr id="33" name="Image 4" descr="preencoded.png"/>
          <p:cNvPicPr>
            <a:picLocks noChangeAspect="1"/>
          </p:cNvPicPr>
          <p:nvPr/>
        </p:nvPicPr>
        <p:blipFill>
          <a:blip r:embed="rId7"/>
          <a:stretch>
            <a:fillRect/>
          </a:stretch>
        </p:blipFill>
        <p:spPr>
          <a:xfrm>
            <a:off x="4242816" y="3840480"/>
            <a:ext cx="310896" cy="310896"/>
          </a:xfrm>
          <a:prstGeom prst="rect">
            <a:avLst/>
          </a:prstGeom>
        </p:spPr>
      </p:pic>
      <p:sp>
        <p:nvSpPr>
          <p:cNvPr id="34" name="Text 27"/>
          <p:cNvSpPr/>
          <p:nvPr/>
        </p:nvSpPr>
        <p:spPr>
          <a:xfrm>
            <a:off x="4242816" y="4279392"/>
            <a:ext cx="2852928" cy="182880"/>
          </a:xfrm>
          <a:prstGeom prst="rect">
            <a:avLst/>
          </a:prstGeom>
          <a:noFill/>
          <a:ln/>
        </p:spPr>
        <p:txBody>
          <a:bodyPr wrap="square" lIns="0" tIns="0" rIns="0" bIns="0" rtlCol="0" anchor="ctr"/>
          <a:lstStyle/>
          <a:p>
            <a:pPr marL="0" indent="0">
              <a:buNone/>
            </a:pPr>
            <a:r>
              <a:rPr lang="en-US" sz="800" kern="0" spc="150" dirty="0">
                <a:solidFill>
                  <a:srgbClr val="B23A05"/>
                </a:solidFill>
                <a:latin typeface="Segoe UI Semibold" pitchFamily="34" charset="0"/>
                <a:ea typeface="Segoe UI Semibold" pitchFamily="34" charset="-122"/>
                <a:cs typeface="Segoe UI Semibold" pitchFamily="34" charset="-120"/>
              </a:rPr>
              <a:t>THE PLATFORM NOBODY USES WELL</a:t>
            </a:r>
            <a:endParaRPr lang="en-US" sz="800" dirty="0"/>
          </a:p>
        </p:txBody>
      </p:sp>
      <p:sp>
        <p:nvSpPr>
          <p:cNvPr id="35" name="Text 28"/>
          <p:cNvSpPr/>
          <p:nvPr/>
        </p:nvSpPr>
        <p:spPr>
          <a:xfrm>
            <a:off x="4242816" y="4517136"/>
            <a:ext cx="2852928" cy="799440"/>
          </a:xfrm>
          <a:prstGeom prst="rect">
            <a:avLst/>
          </a:prstGeom>
          <a:noFill/>
          <a:ln/>
        </p:spPr>
        <p:txBody>
          <a:bodyPr wrap="square" lIns="0" tIns="0" rIns="0" bIns="0" rtlCol="0" anchor="t"/>
          <a:lstStyle/>
          <a:p>
            <a:pPr marL="0" indent="0">
              <a:lnSpc>
                <a:spcPct val="116000"/>
              </a:lnSpc>
              <a:buNone/>
            </a:pPr>
            <a:r>
              <a:rPr lang="en-US" sz="850" dirty="0">
                <a:solidFill>
                  <a:srgbClr val="505050"/>
                </a:solidFill>
                <a:latin typeface="Segoe UI" pitchFamily="34" charset="0"/>
                <a:ea typeface="Segoe UI" pitchFamily="34" charset="-122"/>
                <a:cs typeface="Segoe UI" pitchFamily="34" charset="-120"/>
              </a:rPr>
              <a:t>Copilot is deployed across the organisation and most people use it to reword an email. The agent that could build what their team keeps asking for, and the platform to publish it, are already in the licence — and almost nobody has been shown either.</a:t>
            </a:r>
            <a:endParaRPr lang="en-US" sz="850" dirty="0"/>
          </a:p>
        </p:txBody>
      </p:sp>
      <p:pic>
        <p:nvPicPr>
          <p:cNvPr id="36" name="Image 5" descr="preencoded.png"/>
          <p:cNvPicPr>
            <a:picLocks noChangeAspect="1"/>
          </p:cNvPicPr>
          <p:nvPr/>
        </p:nvPicPr>
        <p:blipFill>
          <a:blip r:embed="rId8"/>
          <a:stretch>
            <a:fillRect/>
          </a:stretch>
        </p:blipFill>
        <p:spPr>
          <a:xfrm>
            <a:off x="457200" y="5700624"/>
            <a:ext cx="6858000" cy="1504117"/>
          </a:xfrm>
          <a:prstGeom prst="rect">
            <a:avLst/>
          </a:prstGeom>
        </p:spPr>
      </p:pic>
      <p:sp>
        <p:nvSpPr>
          <p:cNvPr id="37" name="Text 29"/>
          <p:cNvSpPr/>
          <p:nvPr/>
        </p:nvSpPr>
        <p:spPr>
          <a:xfrm>
            <a:off x="841248" y="5883504"/>
            <a:ext cx="6089904" cy="508610"/>
          </a:xfrm>
          <a:prstGeom prst="rect">
            <a:avLst/>
          </a:prstGeom>
          <a:noFill/>
          <a:ln/>
        </p:spPr>
        <p:txBody>
          <a:bodyPr wrap="square" lIns="0" tIns="0" rIns="0" bIns="0" rtlCol="0" anchor="t"/>
          <a:lstStyle/>
          <a:p>
            <a:pPr marL="0" indent="0">
              <a:lnSpc>
                <a:spcPct val="110000"/>
              </a:lnSpc>
              <a:buNone/>
            </a:pPr>
            <a:r>
              <a:rPr lang="en-US" sz="1400" dirty="0">
                <a:solidFill>
                  <a:srgbClr val="FFFFFF"/>
                </a:solidFill>
                <a:latin typeface="Segoe UI Semibold" pitchFamily="34" charset="0"/>
                <a:ea typeface="Segoe UI Semibold" pitchFamily="34" charset="-122"/>
                <a:cs typeface="Segoe UI Semibold" pitchFamily="34" charset="-120"/>
              </a:rPr>
              <a:t>The constraint was never the idea. It was everything between the idea and a published application.</a:t>
            </a:r>
            <a:endParaRPr lang="en-US" sz="1400" dirty="0"/>
          </a:p>
        </p:txBody>
      </p:sp>
      <p:sp>
        <p:nvSpPr>
          <p:cNvPr id="38" name="Text 30"/>
          <p:cNvSpPr/>
          <p:nvPr/>
        </p:nvSpPr>
        <p:spPr>
          <a:xfrm>
            <a:off x="841248" y="6465265"/>
            <a:ext cx="6089904" cy="593171"/>
          </a:xfrm>
          <a:prstGeom prst="rect">
            <a:avLst/>
          </a:prstGeom>
          <a:noFill/>
          <a:ln/>
        </p:spPr>
        <p:txBody>
          <a:bodyPr wrap="square" lIns="0" tIns="0" rIns="0" bIns="0" rtlCol="0" anchor="t"/>
          <a:lstStyle/>
          <a:p>
            <a:pPr marL="0" indent="0">
              <a:lnSpc>
                <a:spcPct val="116000"/>
              </a:lnSpc>
              <a:buNone/>
            </a:pPr>
            <a:r>
              <a:rPr lang="en-US" sz="1050" dirty="0">
                <a:solidFill>
                  <a:srgbClr val="DCEBF9"/>
                </a:solidFill>
                <a:latin typeface="Segoe UI" pitchFamily="34" charset="0"/>
                <a:ea typeface="Segoe UI" pitchFamily="34" charset="-122"/>
                <a:cs typeface="Segoe UI" pitchFamily="34" charset="-120"/>
              </a:rPr>
              <a:t>That distance used to be measured in a business case, a queue and a release window. With an agent working inside a real repository, and one day of expert help, it is measured in hours.</a:t>
            </a:r>
            <a:endParaRPr lang="en-US" sz="1050" dirty="0"/>
          </a:p>
        </p:txBody>
      </p:sp>
      <p:sp>
        <p:nvSpPr>
          <p:cNvPr id="39" name="Text 31"/>
          <p:cNvSpPr/>
          <p:nvPr/>
        </p:nvSpPr>
        <p:spPr>
          <a:xfrm>
            <a:off x="457200" y="7479060"/>
            <a:ext cx="6858000" cy="182880"/>
          </a:xfrm>
          <a:prstGeom prst="rect">
            <a:avLst/>
          </a:prstGeom>
          <a:noFill/>
          <a:ln/>
        </p:spPr>
        <p:txBody>
          <a:bodyPr wrap="square" lIns="0" tIns="0" rIns="0" bIns="0" rtlCol="0" anchor="ctr"/>
          <a:lstStyle/>
          <a:p>
            <a:pPr marL="0" indent="0">
              <a:buNone/>
            </a:pPr>
            <a:r>
              <a:rPr lang="en-US" sz="800" kern="0" spc="190" dirty="0">
                <a:solidFill>
                  <a:srgbClr val="B23A05"/>
                </a:solidFill>
                <a:latin typeface="Segoe UI Semibold" pitchFamily="34" charset="0"/>
                <a:ea typeface="Segoe UI Semibold" pitchFamily="34" charset="-122"/>
                <a:cs typeface="Segoe UI Semibold" pitchFamily="34" charset="-120"/>
              </a:rPr>
              <a:t>WHY NOW</a:t>
            </a:r>
            <a:endParaRPr lang="en-US" sz="800" dirty="0"/>
          </a:p>
        </p:txBody>
      </p:sp>
      <p:pic>
        <p:nvPicPr>
          <p:cNvPr id="40" name="Image 6" descr="preencoded.png"/>
          <p:cNvPicPr>
            <a:picLocks noChangeAspect="1"/>
          </p:cNvPicPr>
          <p:nvPr/>
        </p:nvPicPr>
        <p:blipFill>
          <a:blip r:embed="rId9"/>
          <a:stretch>
            <a:fillRect/>
          </a:stretch>
        </p:blipFill>
        <p:spPr>
          <a:xfrm>
            <a:off x="457200" y="7735092"/>
            <a:ext cx="292608" cy="292608"/>
          </a:xfrm>
          <a:prstGeom prst="rect">
            <a:avLst/>
          </a:prstGeom>
        </p:spPr>
      </p:pic>
      <p:sp>
        <p:nvSpPr>
          <p:cNvPr id="41" name="Text 32"/>
          <p:cNvSpPr/>
          <p:nvPr/>
        </p:nvSpPr>
        <p:spPr>
          <a:xfrm>
            <a:off x="877824" y="7716804"/>
            <a:ext cx="1691640" cy="384048"/>
          </a:xfrm>
          <a:prstGeom prst="rect">
            <a:avLst/>
          </a:prstGeom>
          <a:noFill/>
          <a:ln/>
        </p:spPr>
        <p:txBody>
          <a:bodyPr wrap="square" lIns="0" tIns="0" rIns="0" bIns="0" rtlCol="0" anchor="t"/>
          <a:lstStyle/>
          <a:p>
            <a:pPr marL="0" indent="0">
              <a:lnSpc>
                <a:spcPct val="105000"/>
              </a:lnSpc>
              <a:buNone/>
            </a:pPr>
            <a:r>
              <a:rPr lang="en-US" sz="950" dirty="0" err="1">
                <a:solidFill>
                  <a:srgbClr val="10233F"/>
                </a:solidFill>
                <a:latin typeface="Segoe UI Semibold" pitchFamily="34" charset="0"/>
                <a:ea typeface="Segoe UI Semibold" pitchFamily="34" charset="-122"/>
                <a:cs typeface="Segoe UI Semibold" pitchFamily="34" charset="-120"/>
              </a:rPr>
              <a:t>Unmistify</a:t>
            </a:r>
            <a:r>
              <a:rPr lang="en-US" sz="950" dirty="0">
                <a:solidFill>
                  <a:srgbClr val="10233F"/>
                </a:solidFill>
                <a:latin typeface="Segoe UI Semibold" pitchFamily="34" charset="0"/>
                <a:ea typeface="Segoe UI Semibold" pitchFamily="34" charset="-122"/>
                <a:cs typeface="Segoe UI Semibold" pitchFamily="34" charset="-120"/>
              </a:rPr>
              <a:t> Agentic AI </a:t>
            </a:r>
            <a:endParaRPr lang="en-US" sz="950" dirty="0"/>
          </a:p>
        </p:txBody>
      </p:sp>
      <p:sp>
        <p:nvSpPr>
          <p:cNvPr id="42" name="Text 33"/>
          <p:cNvSpPr/>
          <p:nvPr/>
        </p:nvSpPr>
        <p:spPr>
          <a:xfrm>
            <a:off x="2743200" y="7716804"/>
            <a:ext cx="4572000" cy="363667"/>
          </a:xfrm>
          <a:prstGeom prst="rect">
            <a:avLst/>
          </a:prstGeom>
          <a:noFill/>
          <a:ln/>
        </p:spPr>
        <p:txBody>
          <a:bodyPr wrap="square" lIns="0" tIns="0" rIns="0" bIns="0" rtlCol="0" anchor="t"/>
          <a:lstStyle/>
          <a:p>
            <a:pPr marL="0" indent="0">
              <a:lnSpc>
                <a:spcPct val="116000"/>
              </a:lnSpc>
              <a:buNone/>
            </a:pPr>
            <a:r>
              <a:rPr lang="en-US" sz="850" dirty="0">
                <a:solidFill>
                  <a:srgbClr val="505050"/>
                </a:solidFill>
                <a:latin typeface="Segoe UI" pitchFamily="34" charset="0"/>
                <a:ea typeface="Segoe UI" pitchFamily="34" charset="-122"/>
                <a:cs typeface="Segoe UI" pitchFamily="34" charset="-120"/>
              </a:rPr>
              <a:t>Agentic and generative AI dominates the news. But many people feel overwhelmed by the pace it evolves and </a:t>
            </a:r>
            <a:r>
              <a:rPr lang="en-US" sz="850" dirty="0" err="1">
                <a:solidFill>
                  <a:srgbClr val="505050"/>
                </a:solidFill>
                <a:latin typeface="Segoe UI" pitchFamily="34" charset="0"/>
                <a:ea typeface="Segoe UI" pitchFamily="34" charset="-122"/>
                <a:cs typeface="Segoe UI" pitchFamily="34" charset="-120"/>
              </a:rPr>
              <a:t>resignate</a:t>
            </a:r>
            <a:r>
              <a:rPr lang="en-US" sz="850" dirty="0">
                <a:solidFill>
                  <a:srgbClr val="505050"/>
                </a:solidFill>
                <a:latin typeface="Segoe UI" pitchFamily="34" charset="0"/>
                <a:ea typeface="Segoe UI" pitchFamily="34" charset="-122"/>
                <a:cs typeface="Segoe UI" pitchFamily="34" charset="-120"/>
              </a:rPr>
              <a:t> or simply don’t know where to start. Don’t risk missing out.</a:t>
            </a:r>
          </a:p>
        </p:txBody>
      </p:sp>
      <p:pic>
        <p:nvPicPr>
          <p:cNvPr id="43" name="Image 7" descr="preencoded.png"/>
          <p:cNvPicPr>
            <a:picLocks noChangeAspect="1"/>
          </p:cNvPicPr>
          <p:nvPr/>
        </p:nvPicPr>
        <p:blipFill>
          <a:blip r:embed="rId10"/>
          <a:stretch>
            <a:fillRect/>
          </a:stretch>
        </p:blipFill>
        <p:spPr>
          <a:xfrm>
            <a:off x="457200" y="8235906"/>
            <a:ext cx="292608" cy="292608"/>
          </a:xfrm>
          <a:prstGeom prst="rect">
            <a:avLst/>
          </a:prstGeom>
        </p:spPr>
      </p:pic>
      <p:sp>
        <p:nvSpPr>
          <p:cNvPr id="44" name="Text 34"/>
          <p:cNvSpPr/>
          <p:nvPr/>
        </p:nvSpPr>
        <p:spPr>
          <a:xfrm>
            <a:off x="877824" y="8217618"/>
            <a:ext cx="1691640" cy="384048"/>
          </a:xfrm>
          <a:prstGeom prst="rect">
            <a:avLst/>
          </a:prstGeom>
          <a:noFill/>
          <a:ln/>
        </p:spPr>
        <p:txBody>
          <a:bodyPr wrap="square" lIns="0" tIns="0" rIns="0" bIns="0" rtlCol="0" anchor="t"/>
          <a:lstStyle/>
          <a:p>
            <a:pPr marL="0" indent="0">
              <a:lnSpc>
                <a:spcPct val="105000"/>
              </a:lnSpc>
              <a:buNone/>
            </a:pPr>
            <a:r>
              <a:rPr lang="en-US" sz="950" dirty="0">
                <a:solidFill>
                  <a:srgbClr val="10233F"/>
                </a:solidFill>
                <a:latin typeface="Segoe UI Semibold" pitchFamily="34" charset="0"/>
                <a:ea typeface="Segoe UI Semibold" pitchFamily="34" charset="-122"/>
                <a:cs typeface="Segoe UI Semibold" pitchFamily="34" charset="-120"/>
              </a:rPr>
              <a:t>It is already in the licence</a:t>
            </a:r>
            <a:endParaRPr lang="en-US" sz="950" dirty="0"/>
          </a:p>
        </p:txBody>
      </p:sp>
      <p:sp>
        <p:nvSpPr>
          <p:cNvPr id="45" name="Text 35"/>
          <p:cNvSpPr/>
          <p:nvPr/>
        </p:nvSpPr>
        <p:spPr>
          <a:xfrm>
            <a:off x="2743200" y="8217618"/>
            <a:ext cx="4572000" cy="363667"/>
          </a:xfrm>
          <a:prstGeom prst="rect">
            <a:avLst/>
          </a:prstGeom>
          <a:noFill/>
          <a:ln/>
        </p:spPr>
        <p:txBody>
          <a:bodyPr wrap="square" lIns="0" tIns="0" rIns="0" bIns="0" rtlCol="0" anchor="t"/>
          <a:lstStyle/>
          <a:p>
            <a:pPr marL="0" indent="0">
              <a:lnSpc>
                <a:spcPct val="116000"/>
              </a:lnSpc>
              <a:buNone/>
            </a:pPr>
            <a:r>
              <a:rPr lang="en-US" sz="850" dirty="0">
                <a:solidFill>
                  <a:srgbClr val="505050"/>
                </a:solidFill>
                <a:latin typeface="Segoe UI" pitchFamily="34" charset="0"/>
                <a:ea typeface="Segoe UI" pitchFamily="34" charset="-122"/>
                <a:cs typeface="Segoe UI" pitchFamily="34" charset="-120"/>
              </a:rPr>
              <a:t>The Copilot app runs on every Copilot plan, Free through Enterprise, and the policy is on by default for Business and Enterprise. Nothing new to buy.</a:t>
            </a:r>
            <a:endParaRPr lang="en-US" sz="850" dirty="0"/>
          </a:p>
        </p:txBody>
      </p:sp>
      <p:pic>
        <p:nvPicPr>
          <p:cNvPr id="46" name="Image 8" descr="preencoded.png"/>
          <p:cNvPicPr>
            <a:picLocks noChangeAspect="1"/>
          </p:cNvPicPr>
          <p:nvPr/>
        </p:nvPicPr>
        <p:blipFill>
          <a:blip r:embed="rId11"/>
          <a:stretch>
            <a:fillRect/>
          </a:stretch>
        </p:blipFill>
        <p:spPr>
          <a:xfrm>
            <a:off x="457200" y="8736719"/>
            <a:ext cx="292608" cy="292608"/>
          </a:xfrm>
          <a:prstGeom prst="rect">
            <a:avLst/>
          </a:prstGeom>
        </p:spPr>
      </p:pic>
      <p:sp>
        <p:nvSpPr>
          <p:cNvPr id="47" name="Text 36"/>
          <p:cNvSpPr/>
          <p:nvPr/>
        </p:nvSpPr>
        <p:spPr>
          <a:xfrm>
            <a:off x="877824" y="8718431"/>
            <a:ext cx="1691640" cy="384048"/>
          </a:xfrm>
          <a:prstGeom prst="rect">
            <a:avLst/>
          </a:prstGeom>
          <a:noFill/>
          <a:ln/>
        </p:spPr>
        <p:txBody>
          <a:bodyPr wrap="square" lIns="0" tIns="0" rIns="0" bIns="0" rtlCol="0" anchor="t"/>
          <a:lstStyle/>
          <a:p>
            <a:pPr marL="0" indent="0">
              <a:lnSpc>
                <a:spcPct val="105000"/>
              </a:lnSpc>
              <a:buNone/>
            </a:pPr>
            <a:r>
              <a:rPr lang="en-US" sz="950" dirty="0">
                <a:solidFill>
                  <a:srgbClr val="10233F"/>
                </a:solidFill>
                <a:latin typeface="Segoe UI Semibold" pitchFamily="34" charset="0"/>
                <a:ea typeface="Segoe UI Semibold" pitchFamily="34" charset="-122"/>
                <a:cs typeface="Segoe UI Semibold" pitchFamily="34" charset="-120"/>
              </a:rPr>
              <a:t>Applications are already appearing</a:t>
            </a:r>
            <a:endParaRPr lang="en-US" sz="950" dirty="0"/>
          </a:p>
        </p:txBody>
      </p:sp>
      <p:sp>
        <p:nvSpPr>
          <p:cNvPr id="48" name="Text 37"/>
          <p:cNvSpPr/>
          <p:nvPr/>
        </p:nvSpPr>
        <p:spPr>
          <a:xfrm>
            <a:off x="2743200" y="8718431"/>
            <a:ext cx="4572000" cy="363667"/>
          </a:xfrm>
          <a:prstGeom prst="rect">
            <a:avLst/>
          </a:prstGeom>
          <a:noFill/>
          <a:ln/>
        </p:spPr>
        <p:txBody>
          <a:bodyPr wrap="square" lIns="0" tIns="0" rIns="0" bIns="0" rtlCol="0" anchor="t"/>
          <a:lstStyle/>
          <a:p>
            <a:pPr marL="0" indent="0">
              <a:lnSpc>
                <a:spcPct val="116000"/>
              </a:lnSpc>
              <a:buNone/>
            </a:pPr>
            <a:r>
              <a:rPr lang="en-US" sz="850" dirty="0">
                <a:solidFill>
                  <a:srgbClr val="505050"/>
                </a:solidFill>
                <a:latin typeface="Segoe UI" pitchFamily="34" charset="0"/>
                <a:ea typeface="Segoe UI" pitchFamily="34" charset="-122"/>
                <a:cs typeface="Segoe UI" pitchFamily="34" charset="-120"/>
              </a:rPr>
              <a:t>Business teams are already building and sharing things IT has never seen: no repository, no review, no owner, nowhere safe to run.</a:t>
            </a:r>
            <a:endParaRPr lang="en-US" sz="850" dirty="0"/>
          </a:p>
        </p:txBody>
      </p:sp>
      <p:pic>
        <p:nvPicPr>
          <p:cNvPr id="49" name="Image 9" descr="preencoded.png"/>
          <p:cNvPicPr>
            <a:picLocks noChangeAspect="1"/>
          </p:cNvPicPr>
          <p:nvPr/>
        </p:nvPicPr>
        <p:blipFill>
          <a:blip r:embed="rId12"/>
          <a:stretch>
            <a:fillRect/>
          </a:stretch>
        </p:blipFill>
        <p:spPr>
          <a:xfrm>
            <a:off x="457200" y="9237533"/>
            <a:ext cx="292608" cy="292608"/>
          </a:xfrm>
          <a:prstGeom prst="rect">
            <a:avLst/>
          </a:prstGeom>
        </p:spPr>
      </p:pic>
      <p:sp>
        <p:nvSpPr>
          <p:cNvPr id="50" name="Text 38"/>
          <p:cNvSpPr/>
          <p:nvPr/>
        </p:nvSpPr>
        <p:spPr>
          <a:xfrm>
            <a:off x="877824" y="9219245"/>
            <a:ext cx="1691640" cy="384048"/>
          </a:xfrm>
          <a:prstGeom prst="rect">
            <a:avLst/>
          </a:prstGeom>
          <a:noFill/>
          <a:ln/>
        </p:spPr>
        <p:txBody>
          <a:bodyPr wrap="square" lIns="0" tIns="0" rIns="0" bIns="0" rtlCol="0" anchor="t"/>
          <a:lstStyle/>
          <a:p>
            <a:pPr marL="0" indent="0">
              <a:lnSpc>
                <a:spcPct val="105000"/>
              </a:lnSpc>
              <a:buNone/>
            </a:pPr>
            <a:r>
              <a:rPr lang="en-US" sz="950" dirty="0">
                <a:solidFill>
                  <a:srgbClr val="10233F"/>
                </a:solidFill>
                <a:latin typeface="Segoe UI Semibold" pitchFamily="34" charset="0"/>
                <a:ea typeface="Segoe UI Semibold" pitchFamily="34" charset="-122"/>
                <a:cs typeface="Segoe UI Semibold" pitchFamily="34" charset="-120"/>
              </a:rPr>
              <a:t>One day - one tangible outcome</a:t>
            </a:r>
            <a:endParaRPr lang="en-US" sz="950" dirty="0"/>
          </a:p>
        </p:txBody>
      </p:sp>
      <p:sp>
        <p:nvSpPr>
          <p:cNvPr id="51" name="Text 39"/>
          <p:cNvSpPr/>
          <p:nvPr/>
        </p:nvSpPr>
        <p:spPr>
          <a:xfrm>
            <a:off x="2743200" y="9219245"/>
            <a:ext cx="4572000" cy="363667"/>
          </a:xfrm>
          <a:prstGeom prst="rect">
            <a:avLst/>
          </a:prstGeom>
          <a:noFill/>
          <a:ln/>
        </p:spPr>
        <p:txBody>
          <a:bodyPr wrap="square" lIns="0" tIns="0" rIns="0" bIns="0" rtlCol="0" anchor="t"/>
          <a:lstStyle/>
          <a:p>
            <a:pPr marL="0" indent="0">
              <a:lnSpc>
                <a:spcPct val="116000"/>
              </a:lnSpc>
              <a:buNone/>
            </a:pPr>
            <a:r>
              <a:rPr lang="en-US" sz="850" dirty="0">
                <a:solidFill>
                  <a:srgbClr val="505050"/>
                </a:solidFill>
                <a:latin typeface="Segoe UI" pitchFamily="34" charset="0"/>
                <a:ea typeface="Segoe UI" pitchFamily="34" charset="-122"/>
                <a:cs typeface="Segoe UI" pitchFamily="34" charset="-120"/>
              </a:rPr>
              <a:t>No business case, no programme, no steering group. A date, a room, and the people who already know which problem they would fix first.</a:t>
            </a:r>
            <a:endParaRPr lang="en-US" sz="850" dirty="0"/>
          </a:p>
        </p:txBody>
      </p:sp>
      <p:sp>
        <p:nvSpPr>
          <p:cNvPr id="52" name="Shape 40"/>
          <p:cNvSpPr/>
          <p:nvPr/>
        </p:nvSpPr>
        <p:spPr>
          <a:xfrm>
            <a:off x="457200" y="9710928"/>
            <a:ext cx="6858000" cy="12802"/>
          </a:xfrm>
          <a:prstGeom prst="rect">
            <a:avLst/>
          </a:prstGeom>
          <a:solidFill>
            <a:srgbClr val="DDE5EC"/>
          </a:solidFill>
          <a:ln w="12700">
            <a:solidFill>
              <a:srgbClr val="DDE5EC">
                <a:alpha val="0"/>
              </a:srgbClr>
            </a:solidFill>
            <a:prstDash val="solid"/>
          </a:ln>
        </p:spPr>
        <p:txBody>
          <a:bodyPr/>
          <a:lstStyle/>
          <a:p>
            <a:endParaRPr lang="en-DE"/>
          </a:p>
        </p:txBody>
      </p:sp>
      <p:sp>
        <p:nvSpPr>
          <p:cNvPr id="53" name="Text 41"/>
          <p:cNvSpPr/>
          <p:nvPr/>
        </p:nvSpPr>
        <p:spPr>
          <a:xfrm>
            <a:off x="457200" y="9784080"/>
            <a:ext cx="5760720" cy="219456"/>
          </a:xfrm>
          <a:prstGeom prst="rect">
            <a:avLst/>
          </a:prstGeom>
          <a:noFill/>
          <a:ln/>
        </p:spPr>
        <p:txBody>
          <a:bodyPr wrap="square" lIns="0" tIns="0" rIns="0" bIns="0" rtlCol="0" anchor="ctr"/>
          <a:lstStyle/>
          <a:p>
            <a:pPr marL="0" indent="0">
              <a:buNone/>
            </a:pPr>
            <a:r>
              <a:rPr lang="en-US" sz="800" i="1" dirty="0">
                <a:solidFill>
                  <a:srgbClr val="8A8A8A"/>
                </a:solidFill>
                <a:latin typeface="Segoe UI" pitchFamily="34" charset="0"/>
                <a:ea typeface="Segoe UI" pitchFamily="34" charset="-122"/>
                <a:cs typeface="Segoe UI" pitchFamily="34" charset="-120"/>
              </a:rPr>
              <a:t>Copilot Hackathon for Non-Developers  ·  Co-delivered by Microsoft and GitHub</a:t>
            </a:r>
            <a:endParaRPr lang="en-US" sz="800" dirty="0"/>
          </a:p>
        </p:txBody>
      </p:sp>
      <p:sp>
        <p:nvSpPr>
          <p:cNvPr id="54" name="Text 42"/>
          <p:cNvSpPr/>
          <p:nvPr/>
        </p:nvSpPr>
        <p:spPr>
          <a:xfrm>
            <a:off x="6400800" y="9784080"/>
            <a:ext cx="914400" cy="219456"/>
          </a:xfrm>
          <a:prstGeom prst="rect">
            <a:avLst/>
          </a:prstGeom>
          <a:noFill/>
          <a:ln/>
        </p:spPr>
        <p:txBody>
          <a:bodyPr wrap="square" lIns="0" tIns="0" rIns="0" bIns="0" rtlCol="0" anchor="ctr"/>
          <a:lstStyle/>
          <a:p>
            <a:pPr marL="0" indent="0" algn="r">
              <a:buNone/>
            </a:pPr>
            <a:r>
              <a:rPr lang="en-US" sz="800" dirty="0">
                <a:solidFill>
                  <a:srgbClr val="8A8A8A"/>
                </a:solidFill>
                <a:latin typeface="Segoe UI Semibold" pitchFamily="34" charset="0"/>
                <a:ea typeface="Segoe UI Semibold" pitchFamily="34" charset="-122"/>
                <a:cs typeface="Segoe UI Semibold" pitchFamily="34" charset="-120"/>
              </a:rPr>
              <a:t>1</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7772400" cy="548640"/>
          </a:xfrm>
          <a:prstGeom prst="rect">
            <a:avLst/>
          </a:prstGeom>
        </p:spPr>
      </p:pic>
      <p:sp>
        <p:nvSpPr>
          <p:cNvPr id="3" name="Text 0"/>
          <p:cNvSpPr/>
          <p:nvPr/>
        </p:nvSpPr>
        <p:spPr>
          <a:xfrm>
            <a:off x="457200" y="0"/>
            <a:ext cx="3840480" cy="548640"/>
          </a:xfrm>
          <a:prstGeom prst="rect">
            <a:avLst/>
          </a:prstGeom>
          <a:noFill/>
          <a:ln/>
        </p:spPr>
        <p:txBody>
          <a:bodyPr wrap="square" lIns="0" tIns="0" rIns="0" bIns="0" rtlCol="0" anchor="ctr"/>
          <a:lstStyle/>
          <a:p>
            <a:pPr marL="0" indent="0">
              <a:buNone/>
            </a:pPr>
            <a:r>
              <a:rPr lang="en-US" sz="1300" dirty="0">
                <a:solidFill>
                  <a:srgbClr val="FFFFFF"/>
                </a:solidFill>
                <a:latin typeface="Segoe UI Semibold" pitchFamily="34" charset="0"/>
                <a:ea typeface="Segoe UI Semibold" pitchFamily="34" charset="-122"/>
                <a:cs typeface="Segoe UI Semibold" pitchFamily="34" charset="-120"/>
              </a:rPr>
              <a:t>Copilot Hackathon</a:t>
            </a:r>
            <a:endParaRPr lang="en-US" sz="1300" dirty="0"/>
          </a:p>
        </p:txBody>
      </p:sp>
      <p:sp>
        <p:nvSpPr>
          <p:cNvPr id="4" name="Text 1"/>
          <p:cNvSpPr/>
          <p:nvPr/>
        </p:nvSpPr>
        <p:spPr>
          <a:xfrm>
            <a:off x="3108960" y="0"/>
            <a:ext cx="4206240" cy="548640"/>
          </a:xfrm>
          <a:prstGeom prst="rect">
            <a:avLst/>
          </a:prstGeom>
          <a:noFill/>
          <a:ln/>
        </p:spPr>
        <p:txBody>
          <a:bodyPr wrap="square" lIns="0" tIns="0" rIns="0" bIns="0" rtlCol="0" anchor="ctr"/>
          <a:lstStyle/>
          <a:p>
            <a:pPr marL="0" indent="0" algn="r">
              <a:buNone/>
            </a:pPr>
            <a:r>
              <a:rPr lang="en-US" sz="750" kern="0" spc="150" dirty="0">
                <a:solidFill>
                  <a:srgbClr val="AEC9E4"/>
                </a:solidFill>
                <a:latin typeface="Segoe UI Semibold" pitchFamily="34" charset="0"/>
                <a:ea typeface="Segoe UI Semibold" pitchFamily="34" charset="-122"/>
                <a:cs typeface="Segoe UI Semibold" pitchFamily="34" charset="-120"/>
              </a:rPr>
              <a:t>BEFORE THE DAY  ·  HOW THE DAY RUNS  ·  WHAT YOU LEAVE WITH</a:t>
            </a:r>
            <a:endParaRPr lang="en-US" sz="750" dirty="0"/>
          </a:p>
        </p:txBody>
      </p:sp>
      <p:sp>
        <p:nvSpPr>
          <p:cNvPr id="5" name="Text 2"/>
          <p:cNvSpPr/>
          <p:nvPr/>
        </p:nvSpPr>
        <p:spPr>
          <a:xfrm>
            <a:off x="457200" y="822960"/>
            <a:ext cx="6858000" cy="182880"/>
          </a:xfrm>
          <a:prstGeom prst="rect">
            <a:avLst/>
          </a:prstGeom>
          <a:noFill/>
          <a:ln/>
        </p:spPr>
        <p:txBody>
          <a:bodyPr wrap="square" lIns="0" tIns="0" rIns="0" bIns="0" rtlCol="0" anchor="ctr"/>
          <a:lstStyle/>
          <a:p>
            <a:pPr marL="0" indent="0">
              <a:buNone/>
            </a:pPr>
            <a:r>
              <a:rPr lang="en-US" sz="800" kern="0" spc="190" dirty="0">
                <a:solidFill>
                  <a:srgbClr val="B23A05"/>
                </a:solidFill>
                <a:latin typeface="Segoe UI Semibold" pitchFamily="34" charset="0"/>
                <a:ea typeface="Segoe UI Semibold" pitchFamily="34" charset="-122"/>
                <a:cs typeface="Segoe UI Semibold" pitchFamily="34" charset="-120"/>
              </a:rPr>
              <a:t>BEFORE THE DAY  ·  MANDATORY</a:t>
            </a:r>
            <a:endParaRPr lang="en-US" sz="800" dirty="0"/>
          </a:p>
        </p:txBody>
      </p:sp>
      <p:sp>
        <p:nvSpPr>
          <p:cNvPr id="6" name="Shape 3"/>
          <p:cNvSpPr/>
          <p:nvPr/>
        </p:nvSpPr>
        <p:spPr>
          <a:xfrm>
            <a:off x="457200" y="1060704"/>
            <a:ext cx="6858000" cy="1482998"/>
          </a:xfrm>
          <a:prstGeom prst="roundRect">
            <a:avLst>
              <a:gd name="adj" fmla="val 5549"/>
            </a:avLst>
          </a:prstGeom>
          <a:solidFill>
            <a:srgbClr val="FEF4EE"/>
          </a:solidFill>
          <a:ln w="12700">
            <a:solidFill>
              <a:srgbClr val="EAB795"/>
            </a:solidFill>
            <a:prstDash val="solid"/>
          </a:ln>
        </p:spPr>
        <p:txBody>
          <a:bodyPr/>
          <a:lstStyle/>
          <a:p>
            <a:endParaRPr lang="en-DE"/>
          </a:p>
        </p:txBody>
      </p:sp>
      <p:pic>
        <p:nvPicPr>
          <p:cNvPr id="7" name="Image 1" descr="preencoded.png"/>
          <p:cNvPicPr>
            <a:picLocks noChangeAspect="1"/>
          </p:cNvPicPr>
          <p:nvPr/>
        </p:nvPicPr>
        <p:blipFill>
          <a:blip r:embed="rId4"/>
          <a:stretch>
            <a:fillRect/>
          </a:stretch>
        </p:blipFill>
        <p:spPr>
          <a:xfrm>
            <a:off x="649941" y="1261872"/>
            <a:ext cx="1690923" cy="201168"/>
          </a:xfrm>
          <a:prstGeom prst="rect">
            <a:avLst/>
          </a:prstGeom>
        </p:spPr>
      </p:pic>
      <p:sp>
        <p:nvSpPr>
          <p:cNvPr id="8" name="Text 4"/>
          <p:cNvSpPr/>
          <p:nvPr/>
        </p:nvSpPr>
        <p:spPr>
          <a:xfrm>
            <a:off x="677376" y="1261872"/>
            <a:ext cx="1627632" cy="201168"/>
          </a:xfrm>
          <a:prstGeom prst="rect">
            <a:avLst/>
          </a:prstGeom>
          <a:noFill/>
          <a:ln/>
        </p:spPr>
        <p:txBody>
          <a:bodyPr wrap="square" lIns="0" tIns="0" rIns="0" bIns="0" rtlCol="0" anchor="ctr"/>
          <a:lstStyle/>
          <a:p>
            <a:pPr marL="0" indent="0" algn="ctr">
              <a:buNone/>
            </a:pPr>
            <a:r>
              <a:rPr lang="en-US" sz="640" kern="0" spc="90" dirty="0">
                <a:solidFill>
                  <a:srgbClr val="FFFFFF"/>
                </a:solidFill>
                <a:latin typeface="Segoe UI Semibold" pitchFamily="34" charset="0"/>
                <a:ea typeface="Segoe UI Semibold" pitchFamily="34" charset="-122"/>
                <a:cs typeface="Segoe UI Semibold" pitchFamily="34" charset="-120"/>
              </a:rPr>
              <a:t>2–4 WEEKS AHEAD  ·  90 MINUTES</a:t>
            </a:r>
            <a:endParaRPr lang="en-US" sz="640" dirty="0"/>
          </a:p>
        </p:txBody>
      </p:sp>
      <p:sp>
        <p:nvSpPr>
          <p:cNvPr id="9" name="Text 5"/>
          <p:cNvSpPr/>
          <p:nvPr/>
        </p:nvSpPr>
        <p:spPr>
          <a:xfrm>
            <a:off x="713232" y="1517904"/>
            <a:ext cx="2194560" cy="237744"/>
          </a:xfrm>
          <a:prstGeom prst="rect">
            <a:avLst/>
          </a:prstGeom>
          <a:noFill/>
          <a:ln/>
        </p:spPr>
        <p:txBody>
          <a:bodyPr wrap="square" lIns="0" tIns="0" rIns="0" bIns="0" rtlCol="0" anchor="ctr"/>
          <a:lstStyle/>
          <a:p>
            <a:pPr marL="0" indent="0">
              <a:buNone/>
            </a:pPr>
            <a:r>
              <a:rPr lang="en-US" sz="1350" dirty="0">
                <a:solidFill>
                  <a:srgbClr val="10233F"/>
                </a:solidFill>
                <a:latin typeface="Segoe UI Semibold" pitchFamily="34" charset="0"/>
                <a:ea typeface="Segoe UI Semibold" pitchFamily="34" charset="-122"/>
                <a:cs typeface="Segoe UI Semibold" pitchFamily="34" charset="-120"/>
              </a:rPr>
              <a:t>The preparation call</a:t>
            </a:r>
            <a:endParaRPr lang="en-US" sz="1350" dirty="0"/>
          </a:p>
        </p:txBody>
      </p:sp>
      <p:sp>
        <p:nvSpPr>
          <p:cNvPr id="10" name="Text 6"/>
          <p:cNvSpPr/>
          <p:nvPr/>
        </p:nvSpPr>
        <p:spPr>
          <a:xfrm>
            <a:off x="3035808" y="1243584"/>
            <a:ext cx="4023360" cy="498671"/>
          </a:xfrm>
          <a:prstGeom prst="rect">
            <a:avLst/>
          </a:prstGeom>
          <a:noFill/>
          <a:ln/>
        </p:spPr>
        <p:txBody>
          <a:bodyPr wrap="square" lIns="0" tIns="0" rIns="0" bIns="0" rtlCol="0" anchor="t"/>
          <a:lstStyle/>
          <a:p>
            <a:pPr marL="0" indent="0">
              <a:lnSpc>
                <a:spcPct val="116000"/>
              </a:lnSpc>
              <a:buNone/>
            </a:pPr>
            <a:r>
              <a:rPr lang="en-US" sz="830" dirty="0">
                <a:solidFill>
                  <a:srgbClr val="505050"/>
                </a:solidFill>
                <a:latin typeface="Segoe UI" pitchFamily="34" charset="0"/>
                <a:ea typeface="Segoe UI" pitchFamily="34" charset="-122"/>
                <a:cs typeface="Segoe UI" pitchFamily="34" charset="-120"/>
              </a:rPr>
              <a:t>Ninety minutes with your sponsor, one IT contact and the team leads. We bring the hackathon environment ready-made and the ideas already triaged, so the room spends the day building instead of installing.</a:t>
            </a:r>
            <a:endParaRPr lang="en-US" sz="830" dirty="0"/>
          </a:p>
        </p:txBody>
      </p:sp>
      <p:sp>
        <p:nvSpPr>
          <p:cNvPr id="11" name="Shape 7"/>
          <p:cNvSpPr/>
          <p:nvPr/>
        </p:nvSpPr>
        <p:spPr>
          <a:xfrm>
            <a:off x="713232" y="1819656"/>
            <a:ext cx="6345936" cy="9144"/>
          </a:xfrm>
          <a:prstGeom prst="rect">
            <a:avLst/>
          </a:prstGeom>
          <a:solidFill>
            <a:srgbClr val="EAB795"/>
          </a:solidFill>
          <a:ln w="12700">
            <a:solidFill>
              <a:srgbClr val="EAB795">
                <a:alpha val="0"/>
              </a:srgbClr>
            </a:solidFill>
            <a:prstDash val="solid"/>
          </a:ln>
        </p:spPr>
        <p:txBody>
          <a:bodyPr/>
          <a:lstStyle/>
          <a:p>
            <a:endParaRPr lang="en-DE"/>
          </a:p>
        </p:txBody>
      </p:sp>
      <p:sp>
        <p:nvSpPr>
          <p:cNvPr id="12" name="Shape 8"/>
          <p:cNvSpPr/>
          <p:nvPr/>
        </p:nvSpPr>
        <p:spPr>
          <a:xfrm>
            <a:off x="713232" y="1970532"/>
            <a:ext cx="64008" cy="64008"/>
          </a:xfrm>
          <a:prstGeom prst="rect">
            <a:avLst/>
          </a:prstGeom>
          <a:solidFill>
            <a:srgbClr val="D83B01"/>
          </a:solidFill>
          <a:ln w="12700">
            <a:solidFill>
              <a:srgbClr val="D83B01">
                <a:alpha val="0"/>
              </a:srgbClr>
            </a:solidFill>
            <a:prstDash val="solid"/>
          </a:ln>
        </p:spPr>
        <p:txBody>
          <a:bodyPr/>
          <a:lstStyle/>
          <a:p>
            <a:endParaRPr lang="en-DE"/>
          </a:p>
        </p:txBody>
      </p:sp>
      <p:sp>
        <p:nvSpPr>
          <p:cNvPr id="13" name="Text 9"/>
          <p:cNvSpPr/>
          <p:nvPr/>
        </p:nvSpPr>
        <p:spPr>
          <a:xfrm>
            <a:off x="850392" y="1901952"/>
            <a:ext cx="1807464" cy="182880"/>
          </a:xfrm>
          <a:prstGeom prst="rect">
            <a:avLst/>
          </a:prstGeom>
          <a:noFill/>
          <a:ln/>
        </p:spPr>
        <p:txBody>
          <a:bodyPr wrap="square" lIns="0" tIns="0" rIns="0" bIns="0" rtlCol="0" anchor="ctr"/>
          <a:lstStyle/>
          <a:p>
            <a:pPr marL="0" indent="0">
              <a:buNone/>
            </a:pPr>
            <a:r>
              <a:rPr lang="en-US" sz="850" dirty="0">
                <a:solidFill>
                  <a:srgbClr val="B23A05"/>
                </a:solidFill>
                <a:latin typeface="Segoe UI Semibold" pitchFamily="34" charset="0"/>
                <a:ea typeface="Segoe UI Semibold" pitchFamily="34" charset="-122"/>
                <a:cs typeface="Segoe UI Semibold" pitchFamily="34" charset="-120"/>
              </a:rPr>
              <a:t>People confirmed</a:t>
            </a:r>
            <a:endParaRPr lang="en-US" sz="850" dirty="0"/>
          </a:p>
        </p:txBody>
      </p:sp>
      <p:sp>
        <p:nvSpPr>
          <p:cNvPr id="14" name="Text 10"/>
          <p:cNvSpPr/>
          <p:nvPr/>
        </p:nvSpPr>
        <p:spPr>
          <a:xfrm>
            <a:off x="850392" y="2084832"/>
            <a:ext cx="1807464" cy="285134"/>
          </a:xfrm>
          <a:prstGeom prst="rect">
            <a:avLst/>
          </a:prstGeom>
          <a:noFill/>
          <a:ln/>
        </p:spPr>
        <p:txBody>
          <a:bodyPr wrap="square" lIns="0" tIns="0" rIns="0" bIns="0" rtlCol="0" anchor="t"/>
          <a:lstStyle/>
          <a:p>
            <a:pPr marL="0" indent="0">
              <a:lnSpc>
                <a:spcPct val="114000"/>
              </a:lnSpc>
              <a:buNone/>
            </a:pPr>
            <a:r>
              <a:rPr lang="en-US" sz="740" dirty="0">
                <a:solidFill>
                  <a:srgbClr val="6B6B6B"/>
                </a:solidFill>
                <a:latin typeface="Segoe UI" pitchFamily="34" charset="0"/>
                <a:ea typeface="Segoe UI" pitchFamily="34" charset="-122"/>
                <a:cs typeface="Segoe UI" pitchFamily="34" charset="-120"/>
              </a:rPr>
              <a:t>An attendee list and GitHub usernames, so we can issue invitations.</a:t>
            </a:r>
            <a:endParaRPr lang="en-US" sz="740" dirty="0"/>
          </a:p>
        </p:txBody>
      </p:sp>
      <p:sp>
        <p:nvSpPr>
          <p:cNvPr id="15" name="Shape 11"/>
          <p:cNvSpPr/>
          <p:nvPr/>
        </p:nvSpPr>
        <p:spPr>
          <a:xfrm>
            <a:off x="2913888" y="1970532"/>
            <a:ext cx="64008" cy="64008"/>
          </a:xfrm>
          <a:prstGeom prst="rect">
            <a:avLst/>
          </a:prstGeom>
          <a:solidFill>
            <a:srgbClr val="D83B01"/>
          </a:solidFill>
          <a:ln w="12700">
            <a:solidFill>
              <a:srgbClr val="D83B01">
                <a:alpha val="0"/>
              </a:srgbClr>
            </a:solidFill>
            <a:prstDash val="solid"/>
          </a:ln>
        </p:spPr>
        <p:txBody>
          <a:bodyPr/>
          <a:lstStyle/>
          <a:p>
            <a:endParaRPr lang="en-DE"/>
          </a:p>
        </p:txBody>
      </p:sp>
      <p:sp>
        <p:nvSpPr>
          <p:cNvPr id="16" name="Text 12"/>
          <p:cNvSpPr/>
          <p:nvPr/>
        </p:nvSpPr>
        <p:spPr>
          <a:xfrm>
            <a:off x="3051048" y="1901952"/>
            <a:ext cx="1807464" cy="182880"/>
          </a:xfrm>
          <a:prstGeom prst="rect">
            <a:avLst/>
          </a:prstGeom>
          <a:noFill/>
          <a:ln/>
        </p:spPr>
        <p:txBody>
          <a:bodyPr wrap="square" lIns="0" tIns="0" rIns="0" bIns="0" rtlCol="0" anchor="ctr"/>
          <a:lstStyle/>
          <a:p>
            <a:pPr marL="0" indent="0">
              <a:buNone/>
            </a:pPr>
            <a:r>
              <a:rPr lang="en-US" sz="850" dirty="0">
                <a:solidFill>
                  <a:srgbClr val="B23A05"/>
                </a:solidFill>
                <a:latin typeface="Segoe UI Semibold" pitchFamily="34" charset="0"/>
                <a:ea typeface="Segoe UI Semibold" pitchFamily="34" charset="-122"/>
                <a:cs typeface="Segoe UI Semibold" pitchFamily="34" charset="-120"/>
              </a:rPr>
              <a:t>Laptops cleared</a:t>
            </a:r>
            <a:endParaRPr lang="en-US" sz="850" dirty="0"/>
          </a:p>
        </p:txBody>
      </p:sp>
      <p:sp>
        <p:nvSpPr>
          <p:cNvPr id="17" name="Text 13"/>
          <p:cNvSpPr/>
          <p:nvPr/>
        </p:nvSpPr>
        <p:spPr>
          <a:xfrm>
            <a:off x="3051048" y="2084832"/>
            <a:ext cx="1807464" cy="285134"/>
          </a:xfrm>
          <a:prstGeom prst="rect">
            <a:avLst/>
          </a:prstGeom>
          <a:noFill/>
          <a:ln/>
        </p:spPr>
        <p:txBody>
          <a:bodyPr wrap="square" lIns="0" tIns="0" rIns="0" bIns="0" rtlCol="0" anchor="t"/>
          <a:lstStyle/>
          <a:p>
            <a:pPr marL="0" indent="0">
              <a:lnSpc>
                <a:spcPct val="114000"/>
              </a:lnSpc>
              <a:buNone/>
            </a:pPr>
            <a:r>
              <a:rPr lang="en-US" sz="740" dirty="0">
                <a:solidFill>
                  <a:srgbClr val="6B6B6B"/>
                </a:solidFill>
                <a:latin typeface="Segoe UI" pitchFamily="34" charset="0"/>
                <a:ea typeface="Segoe UI" pitchFamily="34" charset="-122"/>
                <a:cs typeface="Segoe UI" pitchFamily="34" charset="-120"/>
              </a:rPr>
              <a:t>github.com, Visual Studio Code and the Copilot app allowed on the network.</a:t>
            </a:r>
            <a:endParaRPr lang="en-US" sz="740" dirty="0"/>
          </a:p>
        </p:txBody>
      </p:sp>
      <p:sp>
        <p:nvSpPr>
          <p:cNvPr id="18" name="Shape 14"/>
          <p:cNvSpPr/>
          <p:nvPr/>
        </p:nvSpPr>
        <p:spPr>
          <a:xfrm>
            <a:off x="5114544" y="1970532"/>
            <a:ext cx="64008" cy="64008"/>
          </a:xfrm>
          <a:prstGeom prst="rect">
            <a:avLst/>
          </a:prstGeom>
          <a:solidFill>
            <a:srgbClr val="D83B01"/>
          </a:solidFill>
          <a:ln w="12700">
            <a:solidFill>
              <a:srgbClr val="D83B01">
                <a:alpha val="0"/>
              </a:srgbClr>
            </a:solidFill>
            <a:prstDash val="solid"/>
          </a:ln>
        </p:spPr>
        <p:txBody>
          <a:bodyPr/>
          <a:lstStyle/>
          <a:p>
            <a:endParaRPr lang="en-DE"/>
          </a:p>
        </p:txBody>
      </p:sp>
      <p:sp>
        <p:nvSpPr>
          <p:cNvPr id="19" name="Text 15"/>
          <p:cNvSpPr/>
          <p:nvPr/>
        </p:nvSpPr>
        <p:spPr>
          <a:xfrm>
            <a:off x="5251704" y="1901952"/>
            <a:ext cx="1807464" cy="182880"/>
          </a:xfrm>
          <a:prstGeom prst="rect">
            <a:avLst/>
          </a:prstGeom>
          <a:noFill/>
          <a:ln/>
        </p:spPr>
        <p:txBody>
          <a:bodyPr wrap="square" lIns="0" tIns="0" rIns="0" bIns="0" rtlCol="0" anchor="ctr"/>
          <a:lstStyle/>
          <a:p>
            <a:pPr marL="0" indent="0">
              <a:buNone/>
            </a:pPr>
            <a:r>
              <a:rPr lang="en-US" sz="850" dirty="0">
                <a:solidFill>
                  <a:srgbClr val="B23A05"/>
                </a:solidFill>
                <a:latin typeface="Segoe UI Semibold" pitchFamily="34" charset="0"/>
                <a:ea typeface="Segoe UI Semibold" pitchFamily="34" charset="-122"/>
                <a:cs typeface="Segoe UI Semibold" pitchFamily="34" charset="-120"/>
              </a:rPr>
              <a:t>Ideas triaged</a:t>
            </a:r>
            <a:endParaRPr lang="en-US" sz="850" dirty="0"/>
          </a:p>
        </p:txBody>
      </p:sp>
      <p:sp>
        <p:nvSpPr>
          <p:cNvPr id="20" name="Text 16"/>
          <p:cNvSpPr/>
          <p:nvPr/>
        </p:nvSpPr>
        <p:spPr>
          <a:xfrm>
            <a:off x="5251704" y="2084832"/>
            <a:ext cx="1807464" cy="285134"/>
          </a:xfrm>
          <a:prstGeom prst="rect">
            <a:avLst/>
          </a:prstGeom>
          <a:noFill/>
          <a:ln/>
        </p:spPr>
        <p:txBody>
          <a:bodyPr wrap="square" lIns="0" tIns="0" rIns="0" bIns="0" rtlCol="0" anchor="t"/>
          <a:lstStyle/>
          <a:p>
            <a:pPr marL="0" indent="0">
              <a:lnSpc>
                <a:spcPct val="114000"/>
              </a:lnSpc>
              <a:buNone/>
            </a:pPr>
            <a:r>
              <a:rPr lang="en-US" sz="740" dirty="0">
                <a:solidFill>
                  <a:srgbClr val="6B6B6B"/>
                </a:solidFill>
                <a:latin typeface="Segoe UI" pitchFamily="34" charset="0"/>
                <a:ea typeface="Segoe UI" pitchFamily="34" charset="-122"/>
                <a:cs typeface="Segoe UI" pitchFamily="34" charset="-120"/>
              </a:rPr>
              <a:t>Every team arrives with one idea already cut down to fit a single day.</a:t>
            </a:r>
            <a:endParaRPr lang="en-US" sz="740" dirty="0"/>
          </a:p>
        </p:txBody>
      </p:sp>
      <p:sp>
        <p:nvSpPr>
          <p:cNvPr id="21" name="Text 17"/>
          <p:cNvSpPr/>
          <p:nvPr/>
        </p:nvSpPr>
        <p:spPr>
          <a:xfrm>
            <a:off x="457200" y="2818022"/>
            <a:ext cx="6858000" cy="182880"/>
          </a:xfrm>
          <a:prstGeom prst="rect">
            <a:avLst/>
          </a:prstGeom>
          <a:noFill/>
          <a:ln/>
        </p:spPr>
        <p:txBody>
          <a:bodyPr wrap="square" lIns="0" tIns="0" rIns="0" bIns="0" rtlCol="0" anchor="ctr"/>
          <a:lstStyle/>
          <a:p>
            <a:pPr marL="0" indent="0">
              <a:buNone/>
            </a:pPr>
            <a:r>
              <a:rPr lang="en-US" sz="800" kern="0" spc="190" dirty="0">
                <a:solidFill>
                  <a:srgbClr val="B23A05"/>
                </a:solidFill>
                <a:latin typeface="Segoe UI Semibold" pitchFamily="34" charset="0"/>
                <a:ea typeface="Segoe UI Semibold" pitchFamily="34" charset="-122"/>
                <a:cs typeface="Segoe UI Semibold" pitchFamily="34" charset="-120"/>
              </a:rPr>
              <a:t>HOW THE DAY RUNS</a:t>
            </a:r>
            <a:endParaRPr lang="en-US" sz="800" dirty="0"/>
          </a:p>
        </p:txBody>
      </p:sp>
      <p:sp>
        <p:nvSpPr>
          <p:cNvPr id="22" name="Text 18"/>
          <p:cNvSpPr/>
          <p:nvPr/>
        </p:nvSpPr>
        <p:spPr>
          <a:xfrm>
            <a:off x="2029968" y="2818022"/>
            <a:ext cx="5285232" cy="182880"/>
          </a:xfrm>
          <a:prstGeom prst="rect">
            <a:avLst/>
          </a:prstGeom>
          <a:noFill/>
          <a:ln/>
        </p:spPr>
        <p:txBody>
          <a:bodyPr wrap="square" lIns="0" tIns="0" rIns="0" bIns="0" rtlCol="0" anchor="ctr"/>
          <a:lstStyle/>
          <a:p>
            <a:pPr marL="0" indent="0">
              <a:buNone/>
            </a:pPr>
            <a:r>
              <a:rPr lang="en-US" sz="800" i="1" dirty="0">
                <a:solidFill>
                  <a:srgbClr val="8A8A8A"/>
                </a:solidFill>
                <a:latin typeface="Segoe UI" pitchFamily="34" charset="0"/>
                <a:ea typeface="Segoe UI" pitchFamily="34" charset="-122"/>
                <a:cs typeface="Segoe UI" pitchFamily="34" charset="-120"/>
              </a:rPr>
              <a:t>A working day, not a lecture — facilitators sit inside the teams</a:t>
            </a:r>
            <a:endParaRPr lang="en-US" sz="800" dirty="0"/>
          </a:p>
        </p:txBody>
      </p:sp>
      <p:sp>
        <p:nvSpPr>
          <p:cNvPr id="23" name="Shape 19"/>
          <p:cNvSpPr/>
          <p:nvPr/>
        </p:nvSpPr>
        <p:spPr>
          <a:xfrm>
            <a:off x="588874" y="3211214"/>
            <a:ext cx="10973" cy="2336497"/>
          </a:xfrm>
          <a:prstGeom prst="rect">
            <a:avLst/>
          </a:prstGeom>
          <a:solidFill>
            <a:srgbClr val="CBDEF3"/>
          </a:solidFill>
          <a:ln w="12700">
            <a:solidFill>
              <a:srgbClr val="CBDEF3">
                <a:alpha val="0"/>
              </a:srgbClr>
            </a:solidFill>
            <a:prstDash val="solid"/>
          </a:ln>
        </p:spPr>
        <p:txBody>
          <a:bodyPr/>
          <a:lstStyle/>
          <a:p>
            <a:endParaRPr lang="en-DE"/>
          </a:p>
        </p:txBody>
      </p:sp>
      <p:pic>
        <p:nvPicPr>
          <p:cNvPr id="24" name="Image 2" descr="preencoded.png"/>
          <p:cNvPicPr>
            <a:picLocks noChangeAspect="1"/>
          </p:cNvPicPr>
          <p:nvPr/>
        </p:nvPicPr>
        <p:blipFill>
          <a:blip r:embed="rId5"/>
          <a:stretch>
            <a:fillRect/>
          </a:stretch>
        </p:blipFill>
        <p:spPr>
          <a:xfrm>
            <a:off x="457200" y="3074054"/>
            <a:ext cx="274320" cy="274320"/>
          </a:xfrm>
          <a:prstGeom prst="rect">
            <a:avLst/>
          </a:prstGeom>
        </p:spPr>
      </p:pic>
      <p:sp>
        <p:nvSpPr>
          <p:cNvPr id="25" name="Text 20"/>
          <p:cNvSpPr/>
          <p:nvPr/>
        </p:nvSpPr>
        <p:spPr>
          <a:xfrm>
            <a:off x="859536" y="3046622"/>
            <a:ext cx="1188720" cy="210312"/>
          </a:xfrm>
          <a:prstGeom prst="rect">
            <a:avLst/>
          </a:prstGeom>
          <a:noFill/>
          <a:ln/>
        </p:spPr>
        <p:txBody>
          <a:bodyPr wrap="square" lIns="0" tIns="0" rIns="0" bIns="0" rtlCol="0" anchor="t"/>
          <a:lstStyle/>
          <a:p>
            <a:pPr marL="0" indent="0">
              <a:buNone/>
            </a:pPr>
            <a:r>
              <a:rPr lang="en-US" sz="1100" dirty="0">
                <a:solidFill>
                  <a:srgbClr val="10233F"/>
                </a:solidFill>
                <a:latin typeface="Segoe UI Semibold" pitchFamily="34" charset="0"/>
                <a:ea typeface="Segoe UI Semibold" pitchFamily="34" charset="-122"/>
                <a:cs typeface="Segoe UI Semibold" pitchFamily="34" charset="-120"/>
              </a:rPr>
              <a:t>Frame it</a:t>
            </a:r>
            <a:endParaRPr lang="en-US" sz="1100" dirty="0"/>
          </a:p>
        </p:txBody>
      </p:sp>
      <p:sp>
        <p:nvSpPr>
          <p:cNvPr id="26" name="Text 21"/>
          <p:cNvSpPr/>
          <p:nvPr/>
        </p:nvSpPr>
        <p:spPr>
          <a:xfrm>
            <a:off x="859536" y="3247790"/>
            <a:ext cx="1188720" cy="182880"/>
          </a:xfrm>
          <a:prstGeom prst="rect">
            <a:avLst/>
          </a:prstGeom>
          <a:noFill/>
          <a:ln/>
        </p:spPr>
        <p:txBody>
          <a:bodyPr wrap="square" lIns="0" tIns="0" rIns="0" bIns="0" rtlCol="0" anchor="t"/>
          <a:lstStyle/>
          <a:p>
            <a:pPr marL="0" indent="0">
              <a:buNone/>
            </a:pPr>
            <a:r>
              <a:rPr lang="en-US" sz="700" dirty="0">
                <a:solidFill>
                  <a:srgbClr val="B23A05"/>
                </a:solidFill>
                <a:latin typeface="Segoe UI Semibold" pitchFamily="34" charset="0"/>
                <a:ea typeface="Segoe UI Semibold" pitchFamily="34" charset="-122"/>
                <a:cs typeface="Segoe UI Semibold" pitchFamily="34" charset="-120"/>
              </a:rPr>
              <a:t>09:00  ·  60 min</a:t>
            </a:r>
            <a:endParaRPr lang="en-US" sz="700" dirty="0"/>
          </a:p>
        </p:txBody>
      </p:sp>
      <p:sp>
        <p:nvSpPr>
          <p:cNvPr id="27" name="Text 22"/>
          <p:cNvSpPr/>
          <p:nvPr/>
        </p:nvSpPr>
        <p:spPr>
          <a:xfrm>
            <a:off x="2121408" y="3055766"/>
            <a:ext cx="3154680" cy="475488"/>
          </a:xfrm>
          <a:prstGeom prst="rect">
            <a:avLst/>
          </a:prstGeom>
          <a:noFill/>
          <a:ln/>
        </p:spPr>
        <p:txBody>
          <a:bodyPr wrap="square" lIns="0" tIns="0" rIns="0" bIns="0" rtlCol="0" anchor="t"/>
          <a:lstStyle/>
          <a:p>
            <a:pPr marL="0" indent="0">
              <a:lnSpc>
                <a:spcPct val="116000"/>
              </a:lnSpc>
              <a:buNone/>
            </a:pPr>
            <a:r>
              <a:rPr lang="en-US" sz="800" dirty="0">
                <a:solidFill>
                  <a:srgbClr val="505050"/>
                </a:solidFill>
                <a:latin typeface="Segoe UI" pitchFamily="34" charset="0"/>
                <a:ea typeface="Segoe UI" pitchFamily="34" charset="-122"/>
                <a:cs typeface="Segoe UI" pitchFamily="34" charset="-120"/>
              </a:rPr>
              <a:t>What makes a good one-day idea, what an agent is genuinely good at and where it still needs a person. Every team leaves the hour with one idea cut to fit the day.</a:t>
            </a:r>
            <a:endParaRPr lang="en-US" sz="800" dirty="0"/>
          </a:p>
        </p:txBody>
      </p:sp>
      <p:sp>
        <p:nvSpPr>
          <p:cNvPr id="28" name="Text 23"/>
          <p:cNvSpPr/>
          <p:nvPr/>
        </p:nvSpPr>
        <p:spPr>
          <a:xfrm>
            <a:off x="5449824" y="3055766"/>
            <a:ext cx="1783080" cy="475488"/>
          </a:xfrm>
          <a:prstGeom prst="rect">
            <a:avLst/>
          </a:prstGeom>
          <a:noFill/>
          <a:ln/>
        </p:spPr>
        <p:txBody>
          <a:bodyPr wrap="square" lIns="0" tIns="0" rIns="0" bIns="0" rtlCol="0" anchor="t"/>
          <a:lstStyle/>
          <a:p>
            <a:pPr marL="0" indent="0">
              <a:lnSpc>
                <a:spcPct val="114000"/>
              </a:lnSpc>
              <a:buNone/>
            </a:pPr>
            <a:r>
              <a:rPr lang="en-US" sz="780" dirty="0">
                <a:solidFill>
                  <a:srgbClr val="005A9E"/>
                </a:solidFill>
                <a:latin typeface="Segoe UI Semibold" pitchFamily="34" charset="0"/>
                <a:ea typeface="Segoe UI Semibold" pitchFamily="34" charset="-122"/>
                <a:cs typeface="Segoe UI Semibold" pitchFamily="34" charset="-120"/>
              </a:rPr>
              <a:t>→ A scoped idea per team</a:t>
            </a:r>
            <a:endParaRPr lang="en-US" sz="780" dirty="0"/>
          </a:p>
        </p:txBody>
      </p:sp>
      <p:pic>
        <p:nvPicPr>
          <p:cNvPr id="29" name="Image 3" descr="preencoded.png"/>
          <p:cNvPicPr>
            <a:picLocks noChangeAspect="1"/>
          </p:cNvPicPr>
          <p:nvPr/>
        </p:nvPicPr>
        <p:blipFill>
          <a:blip r:embed="rId6"/>
          <a:stretch>
            <a:fillRect/>
          </a:stretch>
        </p:blipFill>
        <p:spPr>
          <a:xfrm>
            <a:off x="457200" y="3658178"/>
            <a:ext cx="274320" cy="274320"/>
          </a:xfrm>
          <a:prstGeom prst="rect">
            <a:avLst/>
          </a:prstGeom>
        </p:spPr>
      </p:pic>
      <p:sp>
        <p:nvSpPr>
          <p:cNvPr id="30" name="Text 24"/>
          <p:cNvSpPr/>
          <p:nvPr/>
        </p:nvSpPr>
        <p:spPr>
          <a:xfrm>
            <a:off x="859536" y="3630746"/>
            <a:ext cx="1188720" cy="210312"/>
          </a:xfrm>
          <a:prstGeom prst="rect">
            <a:avLst/>
          </a:prstGeom>
          <a:noFill/>
          <a:ln/>
        </p:spPr>
        <p:txBody>
          <a:bodyPr wrap="square" lIns="0" tIns="0" rIns="0" bIns="0" rtlCol="0" anchor="t"/>
          <a:lstStyle/>
          <a:p>
            <a:pPr marL="0" indent="0">
              <a:buNone/>
            </a:pPr>
            <a:r>
              <a:rPr lang="en-US" sz="1100" dirty="0">
                <a:solidFill>
                  <a:srgbClr val="10233F"/>
                </a:solidFill>
                <a:latin typeface="Segoe UI Semibold" pitchFamily="34" charset="0"/>
                <a:ea typeface="Segoe UI Semibold" pitchFamily="34" charset="-122"/>
                <a:cs typeface="Segoe UI Semibold" pitchFamily="34" charset="-120"/>
              </a:rPr>
              <a:t>Build it</a:t>
            </a:r>
            <a:endParaRPr lang="en-US" sz="1100" dirty="0"/>
          </a:p>
        </p:txBody>
      </p:sp>
      <p:sp>
        <p:nvSpPr>
          <p:cNvPr id="31" name="Text 25"/>
          <p:cNvSpPr/>
          <p:nvPr/>
        </p:nvSpPr>
        <p:spPr>
          <a:xfrm>
            <a:off x="859536" y="3831914"/>
            <a:ext cx="1188720" cy="182880"/>
          </a:xfrm>
          <a:prstGeom prst="rect">
            <a:avLst/>
          </a:prstGeom>
          <a:noFill/>
          <a:ln/>
        </p:spPr>
        <p:txBody>
          <a:bodyPr wrap="square" lIns="0" tIns="0" rIns="0" bIns="0" rtlCol="0" anchor="t"/>
          <a:lstStyle/>
          <a:p>
            <a:pPr marL="0" indent="0">
              <a:buNone/>
            </a:pPr>
            <a:r>
              <a:rPr lang="en-US" sz="700" dirty="0">
                <a:solidFill>
                  <a:srgbClr val="B23A05"/>
                </a:solidFill>
                <a:latin typeface="Segoe UI Semibold" pitchFamily="34" charset="0"/>
                <a:ea typeface="Segoe UI Semibold" pitchFamily="34" charset="-122"/>
                <a:cs typeface="Segoe UI Semibold" pitchFamily="34" charset="-120"/>
              </a:rPr>
              <a:t>10:00  ·  150 min</a:t>
            </a:r>
            <a:endParaRPr lang="en-US" sz="700" dirty="0"/>
          </a:p>
        </p:txBody>
      </p:sp>
      <p:sp>
        <p:nvSpPr>
          <p:cNvPr id="32" name="Text 26"/>
          <p:cNvSpPr/>
          <p:nvPr/>
        </p:nvSpPr>
        <p:spPr>
          <a:xfrm>
            <a:off x="2121408" y="3639890"/>
            <a:ext cx="3154680" cy="475488"/>
          </a:xfrm>
          <a:prstGeom prst="rect">
            <a:avLst/>
          </a:prstGeom>
          <a:noFill/>
          <a:ln/>
        </p:spPr>
        <p:txBody>
          <a:bodyPr wrap="square" lIns="0" tIns="0" rIns="0" bIns="0" rtlCol="0" anchor="t"/>
          <a:lstStyle/>
          <a:p>
            <a:pPr marL="0" indent="0">
              <a:lnSpc>
                <a:spcPct val="116000"/>
              </a:lnSpc>
              <a:buNone/>
            </a:pPr>
            <a:r>
              <a:rPr lang="en-US" sz="800" dirty="0">
                <a:solidFill>
                  <a:srgbClr val="505050"/>
                </a:solidFill>
                <a:latin typeface="Segoe UI" pitchFamily="34" charset="0"/>
                <a:ea typeface="Segoe UI" pitchFamily="34" charset="-122"/>
                <a:cs typeface="Segoe UI" pitchFamily="34" charset="-120"/>
              </a:rPr>
              <a:t>Hands on the GitHub Copilot app. Describe the application in plain language, let the agent work in its own branch, and change it by talking rather than ticketing.</a:t>
            </a:r>
            <a:endParaRPr lang="en-US" sz="800" dirty="0"/>
          </a:p>
        </p:txBody>
      </p:sp>
      <p:sp>
        <p:nvSpPr>
          <p:cNvPr id="33" name="Text 27"/>
          <p:cNvSpPr/>
          <p:nvPr/>
        </p:nvSpPr>
        <p:spPr>
          <a:xfrm>
            <a:off x="5449824" y="3639890"/>
            <a:ext cx="1783080" cy="475488"/>
          </a:xfrm>
          <a:prstGeom prst="rect">
            <a:avLst/>
          </a:prstGeom>
          <a:noFill/>
          <a:ln/>
        </p:spPr>
        <p:txBody>
          <a:bodyPr wrap="square" lIns="0" tIns="0" rIns="0" bIns="0" rtlCol="0" anchor="t"/>
          <a:lstStyle/>
          <a:p>
            <a:pPr marL="0" indent="0">
              <a:lnSpc>
                <a:spcPct val="114000"/>
              </a:lnSpc>
              <a:buNone/>
            </a:pPr>
            <a:r>
              <a:rPr lang="en-US" sz="780" dirty="0">
                <a:solidFill>
                  <a:srgbClr val="005A9E"/>
                </a:solidFill>
                <a:latin typeface="Segoe UI Semibold" pitchFamily="34" charset="0"/>
                <a:ea typeface="Segoe UI Semibold" pitchFamily="34" charset="-122"/>
                <a:cs typeface="Segoe UI Semibold" pitchFamily="34" charset="-120"/>
              </a:rPr>
              <a:t>→ A working application</a:t>
            </a:r>
            <a:endParaRPr lang="en-US" sz="780" dirty="0"/>
          </a:p>
        </p:txBody>
      </p:sp>
      <p:pic>
        <p:nvPicPr>
          <p:cNvPr id="34" name="Image 4" descr="preencoded.png"/>
          <p:cNvPicPr>
            <a:picLocks noChangeAspect="1"/>
          </p:cNvPicPr>
          <p:nvPr/>
        </p:nvPicPr>
        <p:blipFill>
          <a:blip r:embed="rId7"/>
          <a:stretch>
            <a:fillRect/>
          </a:stretch>
        </p:blipFill>
        <p:spPr>
          <a:xfrm>
            <a:off x="457200" y="4242303"/>
            <a:ext cx="274320" cy="274320"/>
          </a:xfrm>
          <a:prstGeom prst="rect">
            <a:avLst/>
          </a:prstGeom>
        </p:spPr>
      </p:pic>
      <p:sp>
        <p:nvSpPr>
          <p:cNvPr id="35" name="Text 28"/>
          <p:cNvSpPr/>
          <p:nvPr/>
        </p:nvSpPr>
        <p:spPr>
          <a:xfrm>
            <a:off x="859536" y="4214871"/>
            <a:ext cx="1188720" cy="210312"/>
          </a:xfrm>
          <a:prstGeom prst="rect">
            <a:avLst/>
          </a:prstGeom>
          <a:noFill/>
          <a:ln/>
        </p:spPr>
        <p:txBody>
          <a:bodyPr wrap="square" lIns="0" tIns="0" rIns="0" bIns="0" rtlCol="0" anchor="t"/>
          <a:lstStyle/>
          <a:p>
            <a:pPr marL="0" indent="0">
              <a:buNone/>
            </a:pPr>
            <a:r>
              <a:rPr lang="en-US" sz="1100" dirty="0">
                <a:solidFill>
                  <a:srgbClr val="10233F"/>
                </a:solidFill>
                <a:latin typeface="Segoe UI Semibold" pitchFamily="34" charset="0"/>
                <a:ea typeface="Segoe UI Semibold" pitchFamily="34" charset="-122"/>
                <a:cs typeface="Segoe UI Semibold" pitchFamily="34" charset="-120"/>
              </a:rPr>
              <a:t>Make it real</a:t>
            </a:r>
            <a:endParaRPr lang="en-US" sz="1100" dirty="0"/>
          </a:p>
        </p:txBody>
      </p:sp>
      <p:sp>
        <p:nvSpPr>
          <p:cNvPr id="36" name="Text 29"/>
          <p:cNvSpPr/>
          <p:nvPr/>
        </p:nvSpPr>
        <p:spPr>
          <a:xfrm>
            <a:off x="859536" y="4416039"/>
            <a:ext cx="1188720" cy="182880"/>
          </a:xfrm>
          <a:prstGeom prst="rect">
            <a:avLst/>
          </a:prstGeom>
          <a:noFill/>
          <a:ln/>
        </p:spPr>
        <p:txBody>
          <a:bodyPr wrap="square" lIns="0" tIns="0" rIns="0" bIns="0" rtlCol="0" anchor="t"/>
          <a:lstStyle/>
          <a:p>
            <a:pPr marL="0" indent="0">
              <a:buNone/>
            </a:pPr>
            <a:r>
              <a:rPr lang="en-US" sz="700" dirty="0">
                <a:solidFill>
                  <a:srgbClr val="B23A05"/>
                </a:solidFill>
                <a:latin typeface="Segoe UI Semibold" pitchFamily="34" charset="0"/>
                <a:ea typeface="Segoe UI Semibold" pitchFamily="34" charset="-122"/>
                <a:cs typeface="Segoe UI Semibold" pitchFamily="34" charset="-120"/>
              </a:rPr>
              <a:t>13:00  ·  90 min</a:t>
            </a:r>
            <a:endParaRPr lang="en-US" sz="700" dirty="0"/>
          </a:p>
        </p:txBody>
      </p:sp>
      <p:sp>
        <p:nvSpPr>
          <p:cNvPr id="37" name="Text 30"/>
          <p:cNvSpPr/>
          <p:nvPr/>
        </p:nvSpPr>
        <p:spPr>
          <a:xfrm>
            <a:off x="2121408" y="4224015"/>
            <a:ext cx="3154680" cy="475488"/>
          </a:xfrm>
          <a:prstGeom prst="rect">
            <a:avLst/>
          </a:prstGeom>
          <a:noFill/>
          <a:ln/>
        </p:spPr>
        <p:txBody>
          <a:bodyPr wrap="square" lIns="0" tIns="0" rIns="0" bIns="0" rtlCol="0" anchor="t"/>
          <a:lstStyle/>
          <a:p>
            <a:pPr marL="0" indent="0">
              <a:lnSpc>
                <a:spcPct val="116000"/>
              </a:lnSpc>
              <a:buNone/>
            </a:pPr>
            <a:r>
              <a:rPr lang="en-US" sz="800" dirty="0">
                <a:solidFill>
                  <a:srgbClr val="505050"/>
                </a:solidFill>
                <a:latin typeface="Segoe UI" pitchFamily="34" charset="0"/>
                <a:ea typeface="Segoe UI" pitchFamily="34" charset="-122"/>
                <a:cs typeface="Segoe UI" pitchFamily="34" charset="-120"/>
              </a:rPr>
              <a:t>The platform underneath: a real repository, issues, a pull request and a review. Copilot code review, secret push protection and dependency review, switched on in the room.</a:t>
            </a:r>
            <a:endParaRPr lang="en-US" sz="800" dirty="0"/>
          </a:p>
        </p:txBody>
      </p:sp>
      <p:sp>
        <p:nvSpPr>
          <p:cNvPr id="38" name="Text 31"/>
          <p:cNvSpPr/>
          <p:nvPr/>
        </p:nvSpPr>
        <p:spPr>
          <a:xfrm>
            <a:off x="5449824" y="4224015"/>
            <a:ext cx="1783080" cy="475488"/>
          </a:xfrm>
          <a:prstGeom prst="rect">
            <a:avLst/>
          </a:prstGeom>
          <a:noFill/>
          <a:ln/>
        </p:spPr>
        <p:txBody>
          <a:bodyPr wrap="square" lIns="0" tIns="0" rIns="0" bIns="0" rtlCol="0" anchor="t"/>
          <a:lstStyle/>
          <a:p>
            <a:pPr marL="0" indent="0">
              <a:lnSpc>
                <a:spcPct val="114000"/>
              </a:lnSpc>
              <a:buNone/>
            </a:pPr>
            <a:r>
              <a:rPr lang="en-US" sz="780" dirty="0">
                <a:solidFill>
                  <a:srgbClr val="005A9E"/>
                </a:solidFill>
                <a:latin typeface="Segoe UI Semibold" pitchFamily="34" charset="0"/>
                <a:ea typeface="Segoe UI Semibold" pitchFamily="34" charset="-122"/>
                <a:cs typeface="Segoe UI Semibold" pitchFamily="34" charset="-120"/>
              </a:rPr>
              <a:t>→ Reviewed, in a repository</a:t>
            </a:r>
            <a:endParaRPr lang="en-US" sz="780" dirty="0"/>
          </a:p>
        </p:txBody>
      </p:sp>
      <p:pic>
        <p:nvPicPr>
          <p:cNvPr id="39" name="Image 5" descr="preencoded.png"/>
          <p:cNvPicPr>
            <a:picLocks noChangeAspect="1"/>
          </p:cNvPicPr>
          <p:nvPr/>
        </p:nvPicPr>
        <p:blipFill>
          <a:blip r:embed="rId8"/>
          <a:stretch>
            <a:fillRect/>
          </a:stretch>
        </p:blipFill>
        <p:spPr>
          <a:xfrm>
            <a:off x="457200" y="4826427"/>
            <a:ext cx="274320" cy="274320"/>
          </a:xfrm>
          <a:prstGeom prst="rect">
            <a:avLst/>
          </a:prstGeom>
        </p:spPr>
      </p:pic>
      <p:sp>
        <p:nvSpPr>
          <p:cNvPr id="40" name="Text 32"/>
          <p:cNvSpPr/>
          <p:nvPr/>
        </p:nvSpPr>
        <p:spPr>
          <a:xfrm>
            <a:off x="859536" y="4798995"/>
            <a:ext cx="1188720" cy="210312"/>
          </a:xfrm>
          <a:prstGeom prst="rect">
            <a:avLst/>
          </a:prstGeom>
          <a:noFill/>
          <a:ln/>
        </p:spPr>
        <p:txBody>
          <a:bodyPr wrap="square" lIns="0" tIns="0" rIns="0" bIns="0" rtlCol="0" anchor="t"/>
          <a:lstStyle/>
          <a:p>
            <a:pPr marL="0" indent="0">
              <a:buNone/>
            </a:pPr>
            <a:r>
              <a:rPr lang="en-US" sz="1100" dirty="0">
                <a:solidFill>
                  <a:srgbClr val="10233F"/>
                </a:solidFill>
                <a:latin typeface="Segoe UI Semibold" pitchFamily="34" charset="0"/>
                <a:ea typeface="Segoe UI Semibold" pitchFamily="34" charset="-122"/>
                <a:cs typeface="Segoe UI Semibold" pitchFamily="34" charset="-120"/>
              </a:rPr>
              <a:t>Publish it</a:t>
            </a:r>
            <a:endParaRPr lang="en-US" sz="1100" dirty="0"/>
          </a:p>
        </p:txBody>
      </p:sp>
      <p:sp>
        <p:nvSpPr>
          <p:cNvPr id="41" name="Text 33"/>
          <p:cNvSpPr/>
          <p:nvPr/>
        </p:nvSpPr>
        <p:spPr>
          <a:xfrm>
            <a:off x="859536" y="5000163"/>
            <a:ext cx="1188720" cy="182880"/>
          </a:xfrm>
          <a:prstGeom prst="rect">
            <a:avLst/>
          </a:prstGeom>
          <a:noFill/>
          <a:ln/>
        </p:spPr>
        <p:txBody>
          <a:bodyPr wrap="square" lIns="0" tIns="0" rIns="0" bIns="0" rtlCol="0" anchor="t"/>
          <a:lstStyle/>
          <a:p>
            <a:pPr marL="0" indent="0">
              <a:buNone/>
            </a:pPr>
            <a:r>
              <a:rPr lang="en-US" sz="700" dirty="0">
                <a:solidFill>
                  <a:srgbClr val="B23A05"/>
                </a:solidFill>
                <a:latin typeface="Segoe UI Semibold" pitchFamily="34" charset="0"/>
                <a:ea typeface="Segoe UI Semibold" pitchFamily="34" charset="-122"/>
                <a:cs typeface="Segoe UI Semibold" pitchFamily="34" charset="-120"/>
              </a:rPr>
              <a:t>14:30  ·  90 min</a:t>
            </a:r>
            <a:endParaRPr lang="en-US" sz="700" dirty="0"/>
          </a:p>
        </p:txBody>
      </p:sp>
      <p:sp>
        <p:nvSpPr>
          <p:cNvPr id="42" name="Text 34"/>
          <p:cNvSpPr/>
          <p:nvPr/>
        </p:nvSpPr>
        <p:spPr>
          <a:xfrm>
            <a:off x="2121408" y="4808139"/>
            <a:ext cx="3154680" cy="475488"/>
          </a:xfrm>
          <a:prstGeom prst="rect">
            <a:avLst/>
          </a:prstGeom>
          <a:noFill/>
          <a:ln/>
        </p:spPr>
        <p:txBody>
          <a:bodyPr wrap="square" lIns="0" tIns="0" rIns="0" bIns="0" rtlCol="0" anchor="t"/>
          <a:lstStyle/>
          <a:p>
            <a:pPr marL="0" indent="0">
              <a:lnSpc>
                <a:spcPct val="116000"/>
              </a:lnSpc>
              <a:buNone/>
            </a:pPr>
            <a:r>
              <a:rPr lang="en-US" sz="800" dirty="0">
                <a:solidFill>
                  <a:srgbClr val="505050"/>
                </a:solidFill>
                <a:latin typeface="Segoe UI" pitchFamily="34" charset="0"/>
                <a:ea typeface="Segoe UI" pitchFamily="34" charset="-122"/>
                <a:cs typeface="Segoe UI" pitchFamily="34" charset="-120"/>
              </a:rPr>
              <a:t>One GitHub Actions workflow builds the application and publishes it to GitHub Pages. A live HTTPS URL and a deployment history, created in front of you.</a:t>
            </a:r>
            <a:endParaRPr lang="en-US" sz="800" dirty="0"/>
          </a:p>
        </p:txBody>
      </p:sp>
      <p:sp>
        <p:nvSpPr>
          <p:cNvPr id="43" name="Text 35"/>
          <p:cNvSpPr/>
          <p:nvPr/>
        </p:nvSpPr>
        <p:spPr>
          <a:xfrm>
            <a:off x="5449824" y="4808139"/>
            <a:ext cx="1783080" cy="475488"/>
          </a:xfrm>
          <a:prstGeom prst="rect">
            <a:avLst/>
          </a:prstGeom>
          <a:noFill/>
          <a:ln/>
        </p:spPr>
        <p:txBody>
          <a:bodyPr wrap="square" lIns="0" tIns="0" rIns="0" bIns="0" rtlCol="0" anchor="t"/>
          <a:lstStyle/>
          <a:p>
            <a:pPr marL="0" indent="0">
              <a:lnSpc>
                <a:spcPct val="114000"/>
              </a:lnSpc>
              <a:buNone/>
            </a:pPr>
            <a:r>
              <a:rPr lang="en-US" sz="780" dirty="0">
                <a:solidFill>
                  <a:srgbClr val="005A9E"/>
                </a:solidFill>
                <a:latin typeface="Segoe UI Semibold" pitchFamily="34" charset="0"/>
                <a:ea typeface="Segoe UI Semibold" pitchFamily="34" charset="-122"/>
                <a:cs typeface="Segoe UI Semibold" pitchFamily="34" charset="-120"/>
              </a:rPr>
              <a:t>→ A live URL on GitHub Pages</a:t>
            </a:r>
            <a:endParaRPr lang="en-US" sz="780" dirty="0"/>
          </a:p>
        </p:txBody>
      </p:sp>
      <p:pic>
        <p:nvPicPr>
          <p:cNvPr id="44" name="Image 6" descr="preencoded.png"/>
          <p:cNvPicPr>
            <a:picLocks noChangeAspect="1"/>
          </p:cNvPicPr>
          <p:nvPr/>
        </p:nvPicPr>
        <p:blipFill>
          <a:blip r:embed="rId9"/>
          <a:stretch>
            <a:fillRect/>
          </a:stretch>
        </p:blipFill>
        <p:spPr>
          <a:xfrm>
            <a:off x="457200" y="5410551"/>
            <a:ext cx="274320" cy="274320"/>
          </a:xfrm>
          <a:prstGeom prst="rect">
            <a:avLst/>
          </a:prstGeom>
        </p:spPr>
      </p:pic>
      <p:sp>
        <p:nvSpPr>
          <p:cNvPr id="45" name="Text 36"/>
          <p:cNvSpPr/>
          <p:nvPr/>
        </p:nvSpPr>
        <p:spPr>
          <a:xfrm>
            <a:off x="859536" y="5383119"/>
            <a:ext cx="1188720" cy="210312"/>
          </a:xfrm>
          <a:prstGeom prst="rect">
            <a:avLst/>
          </a:prstGeom>
          <a:noFill/>
          <a:ln/>
        </p:spPr>
        <p:txBody>
          <a:bodyPr wrap="square" lIns="0" tIns="0" rIns="0" bIns="0" rtlCol="0" anchor="t"/>
          <a:lstStyle/>
          <a:p>
            <a:pPr marL="0" indent="0">
              <a:buNone/>
            </a:pPr>
            <a:r>
              <a:rPr lang="en-US" sz="1100" dirty="0">
                <a:solidFill>
                  <a:srgbClr val="10233F"/>
                </a:solidFill>
                <a:latin typeface="Segoe UI Semibold" pitchFamily="34" charset="0"/>
                <a:ea typeface="Segoe UI Semibold" pitchFamily="34" charset="-122"/>
                <a:cs typeface="Segoe UI Semibold" pitchFamily="34" charset="-120"/>
              </a:rPr>
              <a:t>Celebrate</a:t>
            </a:r>
            <a:endParaRPr lang="en-US" sz="1100" dirty="0"/>
          </a:p>
        </p:txBody>
      </p:sp>
      <p:sp>
        <p:nvSpPr>
          <p:cNvPr id="46" name="Text 37"/>
          <p:cNvSpPr/>
          <p:nvPr/>
        </p:nvSpPr>
        <p:spPr>
          <a:xfrm>
            <a:off x="859536" y="5584287"/>
            <a:ext cx="1188720" cy="182880"/>
          </a:xfrm>
          <a:prstGeom prst="rect">
            <a:avLst/>
          </a:prstGeom>
          <a:noFill/>
          <a:ln/>
        </p:spPr>
        <p:txBody>
          <a:bodyPr wrap="square" lIns="0" tIns="0" rIns="0" bIns="0" rtlCol="0" anchor="t"/>
          <a:lstStyle/>
          <a:p>
            <a:pPr marL="0" indent="0">
              <a:buNone/>
            </a:pPr>
            <a:r>
              <a:rPr lang="en-US" sz="700" dirty="0">
                <a:solidFill>
                  <a:srgbClr val="B23A05"/>
                </a:solidFill>
                <a:latin typeface="Segoe UI Semibold" pitchFamily="34" charset="0"/>
                <a:ea typeface="Segoe UI Semibold" pitchFamily="34" charset="-122"/>
                <a:cs typeface="Segoe UI Semibold" pitchFamily="34" charset="-120"/>
              </a:rPr>
              <a:t>16:00  ·  60 min</a:t>
            </a:r>
            <a:endParaRPr lang="en-US" sz="700" dirty="0"/>
          </a:p>
        </p:txBody>
      </p:sp>
      <p:sp>
        <p:nvSpPr>
          <p:cNvPr id="47" name="Text 38"/>
          <p:cNvSpPr/>
          <p:nvPr/>
        </p:nvSpPr>
        <p:spPr>
          <a:xfrm>
            <a:off x="2121407" y="5392263"/>
            <a:ext cx="3221557" cy="510298"/>
          </a:xfrm>
          <a:prstGeom prst="rect">
            <a:avLst/>
          </a:prstGeom>
          <a:noFill/>
          <a:ln/>
        </p:spPr>
        <p:txBody>
          <a:bodyPr wrap="square" lIns="0" tIns="0" rIns="0" bIns="0" rtlCol="0" anchor="t"/>
          <a:lstStyle/>
          <a:p>
            <a:pPr marL="0" indent="0">
              <a:lnSpc>
                <a:spcPct val="116000"/>
              </a:lnSpc>
              <a:buNone/>
            </a:pPr>
            <a:r>
              <a:rPr lang="en-US" sz="800" dirty="0">
                <a:solidFill>
                  <a:srgbClr val="505050"/>
                </a:solidFill>
                <a:latin typeface="Segoe UI" pitchFamily="34" charset="0"/>
                <a:ea typeface="Segoe UI" pitchFamily="34" charset="-122"/>
                <a:cs typeface="Segoe UI" pitchFamily="34" charset="-120"/>
              </a:rPr>
              <a:t>Every team demonstrates. The sponsor in the room – recognized and rewards the most value driving teams with rewards and some GitHub Swag.</a:t>
            </a:r>
            <a:endParaRPr lang="en-US" sz="800" dirty="0"/>
          </a:p>
        </p:txBody>
      </p:sp>
      <p:sp>
        <p:nvSpPr>
          <p:cNvPr id="48" name="Text 39"/>
          <p:cNvSpPr/>
          <p:nvPr/>
        </p:nvSpPr>
        <p:spPr>
          <a:xfrm>
            <a:off x="5449824" y="5392263"/>
            <a:ext cx="1783080" cy="475488"/>
          </a:xfrm>
          <a:prstGeom prst="rect">
            <a:avLst/>
          </a:prstGeom>
          <a:noFill/>
          <a:ln/>
        </p:spPr>
        <p:txBody>
          <a:bodyPr wrap="square" lIns="0" tIns="0" rIns="0" bIns="0" rtlCol="0" anchor="t"/>
          <a:lstStyle/>
          <a:p>
            <a:pPr marL="0" indent="0">
              <a:lnSpc>
                <a:spcPct val="114000"/>
              </a:lnSpc>
              <a:buNone/>
            </a:pPr>
            <a:r>
              <a:rPr lang="en-US" sz="780" dirty="0">
                <a:solidFill>
                  <a:srgbClr val="005A9E"/>
                </a:solidFill>
                <a:latin typeface="Segoe UI Semibold" pitchFamily="34" charset="0"/>
                <a:ea typeface="Segoe UI Semibold" pitchFamily="34" charset="-122"/>
                <a:cs typeface="Segoe UI Semibold" pitchFamily="34" charset="-120"/>
              </a:rPr>
              <a:t>→ Ensure value </a:t>
            </a:r>
            <a:r>
              <a:rPr lang="en-US" sz="780">
                <a:solidFill>
                  <a:srgbClr val="005A9E"/>
                </a:solidFill>
                <a:latin typeface="Segoe UI Semibold" pitchFamily="34" charset="0"/>
                <a:ea typeface="Segoe UI Semibold" pitchFamily="34" charset="-122"/>
                <a:cs typeface="Segoe UI Semibold" pitchFamily="34" charset="-120"/>
              </a:rPr>
              <a:t>and celebrate it</a:t>
            </a:r>
            <a:endParaRPr lang="en-US" sz="780" dirty="0"/>
          </a:p>
        </p:txBody>
      </p:sp>
      <p:sp>
        <p:nvSpPr>
          <p:cNvPr id="49" name="Text 40"/>
          <p:cNvSpPr/>
          <p:nvPr/>
        </p:nvSpPr>
        <p:spPr>
          <a:xfrm>
            <a:off x="457200" y="6087207"/>
            <a:ext cx="6858000" cy="182880"/>
          </a:xfrm>
          <a:prstGeom prst="rect">
            <a:avLst/>
          </a:prstGeom>
          <a:noFill/>
          <a:ln/>
        </p:spPr>
        <p:txBody>
          <a:bodyPr wrap="square" lIns="0" tIns="0" rIns="0" bIns="0" rtlCol="0" anchor="ctr"/>
          <a:lstStyle/>
          <a:p>
            <a:pPr marL="0" indent="0">
              <a:buNone/>
            </a:pPr>
            <a:r>
              <a:rPr lang="en-US" sz="800" kern="0" spc="190" dirty="0">
                <a:solidFill>
                  <a:srgbClr val="B23A05"/>
                </a:solidFill>
                <a:latin typeface="Segoe UI Semibold" pitchFamily="34" charset="0"/>
                <a:ea typeface="Segoe UI Semibold" pitchFamily="34" charset="-122"/>
                <a:cs typeface="Segoe UI Semibold" pitchFamily="34" charset="-120"/>
              </a:rPr>
              <a:t>WHAT YOU LEAVE WITH</a:t>
            </a:r>
            <a:endParaRPr lang="en-US" sz="800" dirty="0"/>
          </a:p>
        </p:txBody>
      </p:sp>
      <p:pic>
        <p:nvPicPr>
          <p:cNvPr id="50" name="Image 7" descr="preencoded.png"/>
          <p:cNvPicPr>
            <a:picLocks noChangeAspect="1"/>
          </p:cNvPicPr>
          <p:nvPr/>
        </p:nvPicPr>
        <p:blipFill>
          <a:blip r:embed="rId10"/>
          <a:stretch>
            <a:fillRect/>
          </a:stretch>
        </p:blipFill>
        <p:spPr>
          <a:xfrm>
            <a:off x="457200" y="6324951"/>
            <a:ext cx="228600" cy="228600"/>
          </a:xfrm>
          <a:prstGeom prst="rect">
            <a:avLst/>
          </a:prstGeom>
        </p:spPr>
      </p:pic>
      <p:sp>
        <p:nvSpPr>
          <p:cNvPr id="51" name="Text 41"/>
          <p:cNvSpPr/>
          <p:nvPr/>
        </p:nvSpPr>
        <p:spPr>
          <a:xfrm>
            <a:off x="768096" y="6306663"/>
            <a:ext cx="2980944" cy="182880"/>
          </a:xfrm>
          <a:prstGeom prst="rect">
            <a:avLst/>
          </a:prstGeom>
          <a:noFill/>
          <a:ln/>
        </p:spPr>
        <p:txBody>
          <a:bodyPr wrap="square" lIns="0" tIns="0" rIns="0" bIns="0" rtlCol="0" anchor="t"/>
          <a:lstStyle/>
          <a:p>
            <a:pPr marL="0" indent="0">
              <a:buNone/>
            </a:pPr>
            <a:r>
              <a:rPr lang="en-US" sz="900" dirty="0">
                <a:solidFill>
                  <a:srgbClr val="10233F"/>
                </a:solidFill>
                <a:latin typeface="Segoe UI Semibold" pitchFamily="34" charset="0"/>
                <a:ea typeface="Segoe UI Semibold" pitchFamily="34" charset="-122"/>
                <a:cs typeface="Segoe UI Semibold" pitchFamily="34" charset="-120"/>
              </a:rPr>
              <a:t>A published web application per team</a:t>
            </a:r>
            <a:endParaRPr lang="en-US" sz="900" dirty="0"/>
          </a:p>
        </p:txBody>
      </p:sp>
      <p:sp>
        <p:nvSpPr>
          <p:cNvPr id="52" name="Text 42"/>
          <p:cNvSpPr/>
          <p:nvPr/>
        </p:nvSpPr>
        <p:spPr>
          <a:xfrm>
            <a:off x="768096" y="6489543"/>
            <a:ext cx="2980944" cy="308991"/>
          </a:xfrm>
          <a:prstGeom prst="rect">
            <a:avLst/>
          </a:prstGeom>
          <a:noFill/>
          <a:ln/>
        </p:spPr>
        <p:txBody>
          <a:bodyPr wrap="square" lIns="0" tIns="0" rIns="0" bIns="0" rtlCol="0" anchor="t"/>
          <a:lstStyle/>
          <a:p>
            <a:pPr marL="0" indent="0">
              <a:lnSpc>
                <a:spcPct val="115000"/>
              </a:lnSpc>
              <a:buNone/>
            </a:pPr>
            <a:r>
              <a:rPr lang="en-US" sz="750" dirty="0">
                <a:solidFill>
                  <a:srgbClr val="6B6B6B"/>
                </a:solidFill>
                <a:latin typeface="Segoe UI" pitchFamily="34" charset="0"/>
                <a:ea typeface="Segoe UI" pitchFamily="34" charset="-122"/>
                <a:cs typeface="Segoe UI" pitchFamily="34" charset="-120"/>
              </a:rPr>
              <a:t>Published to GitHub Pages on an HTTPS URL a colleague can open — a real application, not a recording and not a mock-up.</a:t>
            </a:r>
            <a:endParaRPr lang="en-US" sz="750" dirty="0"/>
          </a:p>
        </p:txBody>
      </p:sp>
      <p:pic>
        <p:nvPicPr>
          <p:cNvPr id="53" name="Image 8" descr="preencoded.png"/>
          <p:cNvPicPr>
            <a:picLocks noChangeAspect="1"/>
          </p:cNvPicPr>
          <p:nvPr/>
        </p:nvPicPr>
        <p:blipFill>
          <a:blip r:embed="rId11"/>
          <a:stretch>
            <a:fillRect/>
          </a:stretch>
        </p:blipFill>
        <p:spPr>
          <a:xfrm>
            <a:off x="457200" y="6902101"/>
            <a:ext cx="228600" cy="228600"/>
          </a:xfrm>
          <a:prstGeom prst="rect">
            <a:avLst/>
          </a:prstGeom>
        </p:spPr>
      </p:pic>
      <p:sp>
        <p:nvSpPr>
          <p:cNvPr id="54" name="Text 43"/>
          <p:cNvSpPr/>
          <p:nvPr/>
        </p:nvSpPr>
        <p:spPr>
          <a:xfrm>
            <a:off x="768096" y="6883813"/>
            <a:ext cx="2980944" cy="182880"/>
          </a:xfrm>
          <a:prstGeom prst="rect">
            <a:avLst/>
          </a:prstGeom>
          <a:noFill/>
          <a:ln/>
        </p:spPr>
        <p:txBody>
          <a:bodyPr wrap="square" lIns="0" tIns="0" rIns="0" bIns="0" rtlCol="0" anchor="t"/>
          <a:lstStyle/>
          <a:p>
            <a:pPr marL="0" indent="0">
              <a:buNone/>
            </a:pPr>
            <a:r>
              <a:rPr lang="en-US" sz="900" dirty="0">
                <a:solidFill>
                  <a:srgbClr val="10233F"/>
                </a:solidFill>
                <a:latin typeface="Segoe UI Semibold" pitchFamily="34" charset="0"/>
                <a:ea typeface="Segoe UI Semibold" pitchFamily="34" charset="-122"/>
                <a:cs typeface="Segoe UI Semibold" pitchFamily="34" charset="-120"/>
              </a:rPr>
              <a:t>The repository and the pipeline</a:t>
            </a:r>
            <a:endParaRPr lang="en-US" sz="900" dirty="0"/>
          </a:p>
        </p:txBody>
      </p:sp>
      <p:sp>
        <p:nvSpPr>
          <p:cNvPr id="55" name="Text 44"/>
          <p:cNvSpPr/>
          <p:nvPr/>
        </p:nvSpPr>
        <p:spPr>
          <a:xfrm>
            <a:off x="768096" y="7066693"/>
            <a:ext cx="2980944" cy="308991"/>
          </a:xfrm>
          <a:prstGeom prst="rect">
            <a:avLst/>
          </a:prstGeom>
          <a:noFill/>
          <a:ln/>
        </p:spPr>
        <p:txBody>
          <a:bodyPr wrap="square" lIns="0" tIns="0" rIns="0" bIns="0" rtlCol="0" anchor="t"/>
          <a:lstStyle/>
          <a:p>
            <a:pPr marL="0" indent="0">
              <a:lnSpc>
                <a:spcPct val="115000"/>
              </a:lnSpc>
              <a:buNone/>
            </a:pPr>
            <a:r>
              <a:rPr lang="en-US" sz="750" dirty="0">
                <a:solidFill>
                  <a:srgbClr val="6B6B6B"/>
                </a:solidFill>
                <a:latin typeface="Segoe UI" pitchFamily="34" charset="0"/>
                <a:ea typeface="Segoe UI" pitchFamily="34" charset="-122"/>
                <a:cs typeface="Segoe UI" pitchFamily="34" charset="-120"/>
              </a:rPr>
              <a:t>Real source and the Actions workflow that publishes it, exported into your own GitHub organisation on the day.</a:t>
            </a:r>
            <a:endParaRPr lang="en-US" sz="750" dirty="0"/>
          </a:p>
        </p:txBody>
      </p:sp>
      <p:pic>
        <p:nvPicPr>
          <p:cNvPr id="56" name="Image 9" descr="preencoded.png"/>
          <p:cNvPicPr>
            <a:picLocks noChangeAspect="1"/>
          </p:cNvPicPr>
          <p:nvPr/>
        </p:nvPicPr>
        <p:blipFill>
          <a:blip r:embed="rId12"/>
          <a:stretch>
            <a:fillRect/>
          </a:stretch>
        </p:blipFill>
        <p:spPr>
          <a:xfrm>
            <a:off x="457200" y="7479251"/>
            <a:ext cx="228600" cy="228600"/>
          </a:xfrm>
          <a:prstGeom prst="rect">
            <a:avLst/>
          </a:prstGeom>
        </p:spPr>
      </p:pic>
      <p:sp>
        <p:nvSpPr>
          <p:cNvPr id="57" name="Text 45"/>
          <p:cNvSpPr/>
          <p:nvPr/>
        </p:nvSpPr>
        <p:spPr>
          <a:xfrm>
            <a:off x="768096" y="7460963"/>
            <a:ext cx="2980944" cy="182880"/>
          </a:xfrm>
          <a:prstGeom prst="rect">
            <a:avLst/>
          </a:prstGeom>
          <a:noFill/>
          <a:ln/>
        </p:spPr>
        <p:txBody>
          <a:bodyPr wrap="square" lIns="0" tIns="0" rIns="0" bIns="0" rtlCol="0" anchor="t"/>
          <a:lstStyle/>
          <a:p>
            <a:pPr marL="0" indent="0">
              <a:buNone/>
            </a:pPr>
            <a:r>
              <a:rPr lang="en-US" sz="900" dirty="0">
                <a:solidFill>
                  <a:srgbClr val="10233F"/>
                </a:solidFill>
                <a:latin typeface="Segoe UI Semibold" pitchFamily="34" charset="0"/>
                <a:ea typeface="Segoe UI Semibold" pitchFamily="34" charset="-122"/>
                <a:cs typeface="Segoe UI Semibold" pitchFamily="34" charset="-120"/>
              </a:rPr>
              <a:t>A best-practice playbook</a:t>
            </a:r>
            <a:endParaRPr lang="en-US" sz="900" dirty="0"/>
          </a:p>
        </p:txBody>
      </p:sp>
      <p:sp>
        <p:nvSpPr>
          <p:cNvPr id="58" name="Text 46"/>
          <p:cNvSpPr/>
          <p:nvPr/>
        </p:nvSpPr>
        <p:spPr>
          <a:xfrm>
            <a:off x="768096" y="7643843"/>
            <a:ext cx="2980944" cy="436055"/>
          </a:xfrm>
          <a:prstGeom prst="rect">
            <a:avLst/>
          </a:prstGeom>
          <a:noFill/>
          <a:ln/>
        </p:spPr>
        <p:txBody>
          <a:bodyPr wrap="square" lIns="0" tIns="0" rIns="0" bIns="0" rtlCol="0" anchor="t"/>
          <a:lstStyle/>
          <a:p>
            <a:pPr marL="0" indent="0">
              <a:lnSpc>
                <a:spcPct val="115000"/>
              </a:lnSpc>
              <a:buNone/>
            </a:pPr>
            <a:r>
              <a:rPr lang="en-US" sz="750" dirty="0">
                <a:solidFill>
                  <a:srgbClr val="6B6B6B"/>
                </a:solidFill>
                <a:latin typeface="Segoe UI" pitchFamily="34" charset="0"/>
                <a:ea typeface="Segoe UI" pitchFamily="34" charset="-122"/>
                <a:cs typeface="Segoe UI" pitchFamily="34" charset="-120"/>
              </a:rPr>
              <a:t>The prompts, the patterns and the dead ends from the day, written down, so the next group starts where this one finished.</a:t>
            </a:r>
            <a:endParaRPr lang="en-US" sz="750" dirty="0"/>
          </a:p>
        </p:txBody>
      </p:sp>
      <p:pic>
        <p:nvPicPr>
          <p:cNvPr id="59" name="Image 10" descr="preencoded.png"/>
          <p:cNvPicPr>
            <a:picLocks noChangeAspect="1"/>
          </p:cNvPicPr>
          <p:nvPr/>
        </p:nvPicPr>
        <p:blipFill>
          <a:blip r:embed="rId13"/>
          <a:stretch>
            <a:fillRect/>
          </a:stretch>
        </p:blipFill>
        <p:spPr>
          <a:xfrm>
            <a:off x="4023360" y="6324951"/>
            <a:ext cx="228600" cy="228600"/>
          </a:xfrm>
          <a:prstGeom prst="rect">
            <a:avLst/>
          </a:prstGeom>
        </p:spPr>
      </p:pic>
      <p:sp>
        <p:nvSpPr>
          <p:cNvPr id="60" name="Text 47"/>
          <p:cNvSpPr/>
          <p:nvPr/>
        </p:nvSpPr>
        <p:spPr>
          <a:xfrm>
            <a:off x="4334256" y="6306663"/>
            <a:ext cx="2980944" cy="182880"/>
          </a:xfrm>
          <a:prstGeom prst="rect">
            <a:avLst/>
          </a:prstGeom>
          <a:noFill/>
          <a:ln/>
        </p:spPr>
        <p:txBody>
          <a:bodyPr wrap="square" lIns="0" tIns="0" rIns="0" bIns="0" rtlCol="0" anchor="t"/>
          <a:lstStyle/>
          <a:p>
            <a:pPr marL="0" indent="0">
              <a:buNone/>
            </a:pPr>
            <a:r>
              <a:rPr lang="en-US" sz="900" dirty="0">
                <a:solidFill>
                  <a:srgbClr val="10233F"/>
                </a:solidFill>
                <a:latin typeface="Segoe UI Semibold" pitchFamily="34" charset="0"/>
                <a:ea typeface="Segoe UI Semibold" pitchFamily="34" charset="-122"/>
                <a:cs typeface="Segoe UI Semibold" pitchFamily="34" charset="-120"/>
              </a:rPr>
              <a:t>A written guardrail set</a:t>
            </a:r>
            <a:endParaRPr lang="en-US" sz="900" dirty="0"/>
          </a:p>
        </p:txBody>
      </p:sp>
      <p:sp>
        <p:nvSpPr>
          <p:cNvPr id="61" name="Text 48"/>
          <p:cNvSpPr/>
          <p:nvPr/>
        </p:nvSpPr>
        <p:spPr>
          <a:xfrm>
            <a:off x="4334256" y="6489543"/>
            <a:ext cx="2980944" cy="308991"/>
          </a:xfrm>
          <a:prstGeom prst="rect">
            <a:avLst/>
          </a:prstGeom>
          <a:noFill/>
          <a:ln/>
        </p:spPr>
        <p:txBody>
          <a:bodyPr wrap="square" lIns="0" tIns="0" rIns="0" bIns="0" rtlCol="0" anchor="t"/>
          <a:lstStyle/>
          <a:p>
            <a:pPr marL="0" indent="0">
              <a:lnSpc>
                <a:spcPct val="115000"/>
              </a:lnSpc>
              <a:buNone/>
            </a:pPr>
            <a:r>
              <a:rPr lang="en-US" sz="750" dirty="0">
                <a:solidFill>
                  <a:srgbClr val="6B6B6B"/>
                </a:solidFill>
                <a:latin typeface="Segoe UI" pitchFamily="34" charset="0"/>
                <a:ea typeface="Segoe UI" pitchFamily="34" charset="-122"/>
                <a:cs typeface="Segoe UI" pitchFamily="34" charset="-120"/>
              </a:rPr>
              <a:t>What the business may build alone, what needs review and what must go to IT — draft policy, mapped to controls you own.</a:t>
            </a:r>
            <a:endParaRPr lang="en-US" sz="750" dirty="0"/>
          </a:p>
        </p:txBody>
      </p:sp>
      <p:pic>
        <p:nvPicPr>
          <p:cNvPr id="62" name="Image 11" descr="preencoded.png"/>
          <p:cNvPicPr>
            <a:picLocks noChangeAspect="1"/>
          </p:cNvPicPr>
          <p:nvPr/>
        </p:nvPicPr>
        <p:blipFill>
          <a:blip r:embed="rId14"/>
          <a:stretch>
            <a:fillRect/>
          </a:stretch>
        </p:blipFill>
        <p:spPr>
          <a:xfrm>
            <a:off x="4023360" y="6902101"/>
            <a:ext cx="228600" cy="228600"/>
          </a:xfrm>
          <a:prstGeom prst="rect">
            <a:avLst/>
          </a:prstGeom>
        </p:spPr>
      </p:pic>
      <p:sp>
        <p:nvSpPr>
          <p:cNvPr id="63" name="Text 49"/>
          <p:cNvSpPr/>
          <p:nvPr/>
        </p:nvSpPr>
        <p:spPr>
          <a:xfrm>
            <a:off x="4334256" y="6883813"/>
            <a:ext cx="2980944" cy="182880"/>
          </a:xfrm>
          <a:prstGeom prst="rect">
            <a:avLst/>
          </a:prstGeom>
          <a:noFill/>
          <a:ln/>
        </p:spPr>
        <p:txBody>
          <a:bodyPr wrap="square" lIns="0" tIns="0" rIns="0" bIns="0" rtlCol="0" anchor="t"/>
          <a:lstStyle/>
          <a:p>
            <a:pPr marL="0" indent="0">
              <a:buNone/>
            </a:pPr>
            <a:r>
              <a:rPr lang="en-US" sz="900" dirty="0">
                <a:solidFill>
                  <a:srgbClr val="10233F"/>
                </a:solidFill>
                <a:latin typeface="Segoe UI Semibold" pitchFamily="34" charset="0"/>
                <a:ea typeface="Segoe UI Semibold" pitchFamily="34" charset="-122"/>
                <a:cs typeface="Segoe UI Semibold" pitchFamily="34" charset="-120"/>
              </a:rPr>
              <a:t>A triaged idea list</a:t>
            </a:r>
            <a:endParaRPr lang="en-US" sz="900" dirty="0"/>
          </a:p>
        </p:txBody>
      </p:sp>
      <p:sp>
        <p:nvSpPr>
          <p:cNvPr id="64" name="Text 50"/>
          <p:cNvSpPr/>
          <p:nvPr/>
        </p:nvSpPr>
        <p:spPr>
          <a:xfrm>
            <a:off x="4334256" y="7066693"/>
            <a:ext cx="2980944" cy="308991"/>
          </a:xfrm>
          <a:prstGeom prst="rect">
            <a:avLst/>
          </a:prstGeom>
          <a:noFill/>
          <a:ln/>
        </p:spPr>
        <p:txBody>
          <a:bodyPr wrap="square" lIns="0" tIns="0" rIns="0" bIns="0" rtlCol="0" anchor="t"/>
          <a:lstStyle/>
          <a:p>
            <a:pPr marL="0" indent="0">
              <a:lnSpc>
                <a:spcPct val="115000"/>
              </a:lnSpc>
              <a:buNone/>
            </a:pPr>
            <a:r>
              <a:rPr lang="en-US" sz="750" dirty="0">
                <a:solidFill>
                  <a:srgbClr val="6B6B6B"/>
                </a:solidFill>
                <a:latin typeface="Segoe UI" pitchFamily="34" charset="0"/>
                <a:ea typeface="Segoe UI" pitchFamily="34" charset="-122"/>
                <a:cs typeface="Segoe UI" pitchFamily="34" charset="-120"/>
              </a:rPr>
              <a:t>Every idea in the room scored and given an owner: keep and grow, park with a reason, or hand over with a next step.</a:t>
            </a:r>
            <a:endParaRPr lang="en-US" sz="750" dirty="0"/>
          </a:p>
        </p:txBody>
      </p:sp>
      <p:pic>
        <p:nvPicPr>
          <p:cNvPr id="65" name="Image 12" descr="preencoded.png"/>
          <p:cNvPicPr>
            <a:picLocks noChangeAspect="1"/>
          </p:cNvPicPr>
          <p:nvPr/>
        </p:nvPicPr>
        <p:blipFill>
          <a:blip r:embed="rId15"/>
          <a:stretch>
            <a:fillRect/>
          </a:stretch>
        </p:blipFill>
        <p:spPr>
          <a:xfrm>
            <a:off x="4023360" y="7479251"/>
            <a:ext cx="228600" cy="228600"/>
          </a:xfrm>
          <a:prstGeom prst="rect">
            <a:avLst/>
          </a:prstGeom>
        </p:spPr>
      </p:pic>
      <p:sp>
        <p:nvSpPr>
          <p:cNvPr id="66" name="Text 51"/>
          <p:cNvSpPr/>
          <p:nvPr/>
        </p:nvSpPr>
        <p:spPr>
          <a:xfrm>
            <a:off x="4334256" y="7460963"/>
            <a:ext cx="2980944" cy="182880"/>
          </a:xfrm>
          <a:prstGeom prst="rect">
            <a:avLst/>
          </a:prstGeom>
          <a:noFill/>
          <a:ln/>
        </p:spPr>
        <p:txBody>
          <a:bodyPr wrap="square" lIns="0" tIns="0" rIns="0" bIns="0" rtlCol="0" anchor="t"/>
          <a:lstStyle/>
          <a:p>
            <a:pPr marL="0" indent="0">
              <a:buNone/>
            </a:pPr>
            <a:r>
              <a:rPr lang="en-US" sz="900" dirty="0">
                <a:solidFill>
                  <a:srgbClr val="10233F"/>
                </a:solidFill>
                <a:latin typeface="Segoe UI Semibold" pitchFamily="34" charset="0"/>
                <a:ea typeface="Segoe UI Semibold" pitchFamily="34" charset="-122"/>
                <a:cs typeface="Segoe UI Semibold" pitchFamily="34" charset="-120"/>
              </a:rPr>
              <a:t>A route to production</a:t>
            </a:r>
            <a:endParaRPr lang="en-US" sz="900" dirty="0"/>
          </a:p>
        </p:txBody>
      </p:sp>
      <p:sp>
        <p:nvSpPr>
          <p:cNvPr id="67" name="Text 52"/>
          <p:cNvSpPr/>
          <p:nvPr/>
        </p:nvSpPr>
        <p:spPr>
          <a:xfrm>
            <a:off x="4334256" y="7643843"/>
            <a:ext cx="2980944" cy="308991"/>
          </a:xfrm>
          <a:prstGeom prst="rect">
            <a:avLst/>
          </a:prstGeom>
          <a:noFill/>
          <a:ln/>
        </p:spPr>
        <p:txBody>
          <a:bodyPr wrap="square" lIns="0" tIns="0" rIns="0" bIns="0" rtlCol="0" anchor="t"/>
          <a:lstStyle/>
          <a:p>
            <a:pPr marL="0" indent="0">
              <a:lnSpc>
                <a:spcPct val="115000"/>
              </a:lnSpc>
              <a:buNone/>
            </a:pPr>
            <a:r>
              <a:rPr lang="en-US" sz="750" dirty="0">
                <a:solidFill>
                  <a:srgbClr val="6B6B6B"/>
                </a:solidFill>
                <a:latin typeface="Segoe UI" pitchFamily="34" charset="0"/>
                <a:ea typeface="Segoe UI" pitchFamily="34" charset="-122"/>
                <a:cs typeface="Segoe UI" pitchFamily="34" charset="-120"/>
              </a:rPr>
              <a:t>For anything that graduates, the named path off Pages to a hosted platform, with an owner and a support model.</a:t>
            </a:r>
            <a:endParaRPr lang="en-US" sz="750" dirty="0"/>
          </a:p>
        </p:txBody>
      </p:sp>
      <p:sp>
        <p:nvSpPr>
          <p:cNvPr id="68" name="Text 53"/>
          <p:cNvSpPr/>
          <p:nvPr/>
        </p:nvSpPr>
        <p:spPr>
          <a:xfrm>
            <a:off x="457200" y="8262777"/>
            <a:ext cx="6858000" cy="401361"/>
          </a:xfrm>
          <a:prstGeom prst="rect">
            <a:avLst/>
          </a:prstGeom>
          <a:noFill/>
          <a:ln/>
        </p:spPr>
        <p:txBody>
          <a:bodyPr wrap="square" lIns="0" tIns="0" rIns="0" bIns="0" rtlCol="0" anchor="t"/>
          <a:lstStyle/>
          <a:p>
            <a:pPr marL="0" indent="0">
              <a:lnSpc>
                <a:spcPct val="112000"/>
              </a:lnSpc>
              <a:buNone/>
            </a:pPr>
            <a:r>
              <a:rPr lang="en-US" sz="700" i="1" dirty="0">
                <a:solidFill>
                  <a:srgbClr val="8A8A8A"/>
                </a:solidFill>
                <a:latin typeface="Segoe UI" pitchFamily="34" charset="0"/>
                <a:ea typeface="Segoe UI" pitchFamily="34" charset="-122"/>
                <a:cs typeface="Segoe UI" pitchFamily="34" charset="-120"/>
              </a:rPr>
              <a:t>The hackathon runs in a temporary GitHub organisation provided by Microsoft and GitHub, using sample or non-confidential data only; it is decommissioned after the event, so every repository is exported on the day. GitHub Pages is static hosting — no server code and no data — and anything that graduates moves to a hosted platform under IT.</a:t>
            </a:r>
            <a:endParaRPr lang="en-US" sz="700" dirty="0"/>
          </a:p>
        </p:txBody>
      </p:sp>
      <p:pic>
        <p:nvPicPr>
          <p:cNvPr id="69" name="Image 13" descr="preencoded.png"/>
          <p:cNvPicPr>
            <a:picLocks noChangeAspect="1"/>
          </p:cNvPicPr>
          <p:nvPr/>
        </p:nvPicPr>
        <p:blipFill>
          <a:blip r:embed="rId16"/>
          <a:stretch>
            <a:fillRect/>
          </a:stretch>
        </p:blipFill>
        <p:spPr>
          <a:xfrm>
            <a:off x="457200" y="8847018"/>
            <a:ext cx="6858000" cy="699318"/>
          </a:xfrm>
          <a:prstGeom prst="rect">
            <a:avLst/>
          </a:prstGeom>
        </p:spPr>
      </p:pic>
      <p:sp>
        <p:nvSpPr>
          <p:cNvPr id="70" name="Text 54"/>
          <p:cNvSpPr/>
          <p:nvPr/>
        </p:nvSpPr>
        <p:spPr>
          <a:xfrm>
            <a:off x="768096" y="8975034"/>
            <a:ext cx="3017520" cy="274320"/>
          </a:xfrm>
          <a:prstGeom prst="rect">
            <a:avLst/>
          </a:prstGeom>
          <a:noFill/>
          <a:ln/>
        </p:spPr>
        <p:txBody>
          <a:bodyPr wrap="square" lIns="0" tIns="0" rIns="0" bIns="0" rtlCol="0" anchor="t"/>
          <a:lstStyle/>
          <a:p>
            <a:pPr marL="0" indent="0">
              <a:buNone/>
            </a:pPr>
            <a:r>
              <a:rPr lang="en-US" sz="1300" dirty="0">
                <a:solidFill>
                  <a:srgbClr val="FFFFFF"/>
                </a:solidFill>
                <a:latin typeface="Segoe UI Semibold" pitchFamily="34" charset="0"/>
                <a:ea typeface="Segoe UI Semibold" pitchFamily="34" charset="-122"/>
                <a:cs typeface="Segoe UI Semibold" pitchFamily="34" charset="-120"/>
              </a:rPr>
              <a:t>Book the preparation call</a:t>
            </a:r>
            <a:endParaRPr lang="en-US" sz="1300" dirty="0"/>
          </a:p>
        </p:txBody>
      </p:sp>
      <p:sp>
        <p:nvSpPr>
          <p:cNvPr id="71" name="Text 55"/>
          <p:cNvSpPr/>
          <p:nvPr/>
        </p:nvSpPr>
        <p:spPr>
          <a:xfrm>
            <a:off x="768096" y="9267642"/>
            <a:ext cx="3108960" cy="219456"/>
          </a:xfrm>
          <a:prstGeom prst="rect">
            <a:avLst/>
          </a:prstGeom>
          <a:noFill/>
          <a:ln/>
        </p:spPr>
        <p:txBody>
          <a:bodyPr wrap="square" lIns="0" tIns="0" rIns="0" bIns="0" rtlCol="0" anchor="t"/>
          <a:lstStyle/>
          <a:p>
            <a:pPr marL="0" indent="0">
              <a:buNone/>
            </a:pPr>
            <a:r>
              <a:rPr lang="en-US" sz="780" dirty="0">
                <a:solidFill>
                  <a:srgbClr val="F6C6A6"/>
                </a:solidFill>
                <a:latin typeface="Segoe UI" pitchFamily="34" charset="0"/>
                <a:ea typeface="Segoe UI" pitchFamily="34" charset="-122"/>
                <a:cs typeface="Segoe UI" pitchFamily="34" charset="-120"/>
              </a:rPr>
              <a:t>Your Microsoft account team or GitHub representative</a:t>
            </a:r>
            <a:endParaRPr lang="en-US" sz="780" dirty="0"/>
          </a:p>
        </p:txBody>
      </p:sp>
      <p:sp>
        <p:nvSpPr>
          <p:cNvPr id="72" name="Text 56"/>
          <p:cNvSpPr/>
          <p:nvPr/>
        </p:nvSpPr>
        <p:spPr>
          <a:xfrm>
            <a:off x="3803904" y="8975034"/>
            <a:ext cx="3200400" cy="443286"/>
          </a:xfrm>
          <a:prstGeom prst="rect">
            <a:avLst/>
          </a:prstGeom>
          <a:noFill/>
          <a:ln/>
        </p:spPr>
        <p:txBody>
          <a:bodyPr wrap="square" lIns="0" tIns="0" rIns="0" bIns="0" rtlCol="0" anchor="t"/>
          <a:lstStyle/>
          <a:p>
            <a:pPr marL="0" indent="0">
              <a:lnSpc>
                <a:spcPct val="118000"/>
              </a:lnSpc>
              <a:buNone/>
            </a:pPr>
            <a:r>
              <a:rPr lang="en-US" sz="850" dirty="0">
                <a:solidFill>
                  <a:srgbClr val="DCEBF9"/>
                </a:solidFill>
                <a:latin typeface="Segoe UI" pitchFamily="34" charset="0"/>
                <a:ea typeface="Segoe UI" pitchFamily="34" charset="-122"/>
                <a:cs typeface="Segoe UI" pitchFamily="34" charset="-120"/>
              </a:rPr>
              <a:t>Bring a sponsor, one IT contact, and the problems your teams keep solving by hand. You leave with a date, a confirmed room and a shortlist scoped to a single day.</a:t>
            </a:r>
            <a:endParaRPr lang="en-US" sz="850" dirty="0"/>
          </a:p>
        </p:txBody>
      </p:sp>
      <p:sp>
        <p:nvSpPr>
          <p:cNvPr id="73" name="Shape 57"/>
          <p:cNvSpPr/>
          <p:nvPr/>
        </p:nvSpPr>
        <p:spPr>
          <a:xfrm>
            <a:off x="457200" y="9710928"/>
            <a:ext cx="6858000" cy="12802"/>
          </a:xfrm>
          <a:prstGeom prst="rect">
            <a:avLst/>
          </a:prstGeom>
          <a:solidFill>
            <a:srgbClr val="DDE5EC"/>
          </a:solidFill>
          <a:ln w="12700">
            <a:solidFill>
              <a:srgbClr val="DDE5EC">
                <a:alpha val="0"/>
              </a:srgbClr>
            </a:solidFill>
            <a:prstDash val="solid"/>
          </a:ln>
        </p:spPr>
        <p:txBody>
          <a:bodyPr/>
          <a:lstStyle/>
          <a:p>
            <a:endParaRPr lang="en-DE"/>
          </a:p>
        </p:txBody>
      </p:sp>
      <p:sp>
        <p:nvSpPr>
          <p:cNvPr id="74" name="Text 58"/>
          <p:cNvSpPr/>
          <p:nvPr/>
        </p:nvSpPr>
        <p:spPr>
          <a:xfrm>
            <a:off x="457200" y="9784080"/>
            <a:ext cx="5760720" cy="219456"/>
          </a:xfrm>
          <a:prstGeom prst="rect">
            <a:avLst/>
          </a:prstGeom>
          <a:noFill/>
          <a:ln/>
        </p:spPr>
        <p:txBody>
          <a:bodyPr wrap="square" lIns="0" tIns="0" rIns="0" bIns="0" rtlCol="0" anchor="ctr"/>
          <a:lstStyle/>
          <a:p>
            <a:pPr marL="0" indent="0">
              <a:buNone/>
            </a:pPr>
            <a:r>
              <a:rPr lang="en-US" sz="800" i="1" dirty="0">
                <a:solidFill>
                  <a:srgbClr val="8A8A8A"/>
                </a:solidFill>
                <a:latin typeface="Segoe UI" pitchFamily="34" charset="0"/>
                <a:ea typeface="Segoe UI" pitchFamily="34" charset="-122"/>
                <a:cs typeface="Segoe UI" pitchFamily="34" charset="-120"/>
              </a:rPr>
              <a:t>Copilot Hackathon for Non-Developers  ·  Co-delivered by Microsoft and GitHub</a:t>
            </a:r>
            <a:endParaRPr lang="en-US" sz="800" dirty="0"/>
          </a:p>
        </p:txBody>
      </p:sp>
      <p:sp>
        <p:nvSpPr>
          <p:cNvPr id="75" name="Text 59"/>
          <p:cNvSpPr/>
          <p:nvPr/>
        </p:nvSpPr>
        <p:spPr>
          <a:xfrm>
            <a:off x="6400800" y="9784080"/>
            <a:ext cx="914400" cy="219456"/>
          </a:xfrm>
          <a:prstGeom prst="rect">
            <a:avLst/>
          </a:prstGeom>
          <a:noFill/>
          <a:ln/>
        </p:spPr>
        <p:txBody>
          <a:bodyPr wrap="square" lIns="0" tIns="0" rIns="0" bIns="0" rtlCol="0" anchor="ctr"/>
          <a:lstStyle/>
          <a:p>
            <a:pPr marL="0" indent="0" algn="r">
              <a:buNone/>
            </a:pPr>
            <a:r>
              <a:rPr lang="en-US" sz="800" dirty="0">
                <a:solidFill>
                  <a:srgbClr val="8A8A8A"/>
                </a:solidFill>
                <a:latin typeface="Segoe UI Semibold" pitchFamily="34" charset="0"/>
                <a:ea typeface="Segoe UI Semibold" pitchFamily="34" charset="-122"/>
                <a:cs typeface="Segoe UI Semibold" pitchFamily="34" charset="-120"/>
              </a:rPr>
              <a:t>2</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2f988bf-86f1-41af-91ab-2d7cd011db47}" enabled="0" method="" siteId="{72f988bf-86f1-41af-91ab-2d7cd011db47}" removed="1"/>
</clbl:labelList>
</file>

<file path=docProps/app.xml><?xml version="1.0" encoding="utf-8"?>
<Properties xmlns="http://schemas.openxmlformats.org/officeDocument/2006/extended-properties" xmlns:vt="http://schemas.openxmlformats.org/officeDocument/2006/docPropsVTypes">
  <TotalTime>0</TotalTime>
  <Words>1054</Words>
  <Application>Microsoft Office PowerPoint</Application>
  <PresentationFormat>Custom</PresentationFormat>
  <Paragraphs>87</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Segoe UI</vt:lpstr>
      <vt:lpstr>Segoe UI Light</vt:lpstr>
      <vt:lpstr>Segoe UI Semibold</vt:lpstr>
      <vt:lpstr>Office Theme</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Copilot Hackathon for Non-Developers - One-Pager</dc:title>
  <dc:subject>Co-delivered workshop offering</dc:subject>
  <dc:creator>PptxGenJS</dc:creator>
  <cp:lastModifiedBy>Niko Mix</cp:lastModifiedBy>
  <cp:revision>1</cp:revision>
  <dcterms:created xsi:type="dcterms:W3CDTF">2026-07-29T13:49:14Z</dcterms:created>
  <dcterms:modified xsi:type="dcterms:W3CDTF">2026-07-29T14:19:01Z</dcterms:modified>
</cp:coreProperties>
</file>