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772400" cy="2286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365760"/>
            <a:ext cx="2384755" cy="237744"/>
          </a:xfrm>
          <a:prstGeom prst="roundRect">
            <a:avLst>
              <a:gd name="adj" fmla="val 50000"/>
            </a:avLst>
          </a:prstGeom>
          <a:solidFill>
            <a:srgbClr val="07182B"/>
          </a:solidFill>
          <a:ln w="9525">
            <a:solidFill>
              <a:srgbClr val="62A9E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365760"/>
            <a:ext cx="238475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spc="160" kern="0" dirty="0">
                <a:solidFill>
                  <a:srgbClr val="DCEBF9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MICROSOFT + GITHUB  ·  INTERNAL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29768" y="7315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Trainer Checklist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457200" y="1188720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00" dirty="0">
                <a:solidFill>
                  <a:srgbClr val="AEC9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Hackathon for Non-Developers. Everything that has to be true before nine o'clock — and everything that has to happen after five.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57200" y="1682496"/>
            <a:ext cx="2164080" cy="457200"/>
          </a:xfrm>
          <a:prstGeom prst="roundRect">
            <a:avLst>
              <a:gd name="adj" fmla="val 12000"/>
            </a:avLst>
          </a:prstGeom>
          <a:solidFill>
            <a:srgbClr val="07182B">
              <a:alpha val="60000"/>
            </a:srgbClr>
          </a:solidFill>
          <a:ln w="12700">
            <a:solidFill>
              <a:srgbClr val="62A9E0">
                <a:alpha val="5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1792" y="1737360"/>
            <a:ext cx="1889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30" spc="130" kern="0" dirty="0">
                <a:solidFill>
                  <a:srgbClr val="AEC9E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FOUR WEEKS OUT</a:t>
            </a:r>
            <a:endParaRPr lang="en-US" sz="630" dirty="0"/>
          </a:p>
        </p:txBody>
      </p:sp>
      <p:sp>
        <p:nvSpPr>
          <p:cNvPr id="9" name="Text 6"/>
          <p:cNvSpPr/>
          <p:nvPr/>
        </p:nvSpPr>
        <p:spPr>
          <a:xfrm>
            <a:off x="621792" y="1892808"/>
            <a:ext cx="1908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Scope and commit</a:t>
            </a:r>
            <a:endParaRPr lang="en-US" sz="860" dirty="0"/>
          </a:p>
        </p:txBody>
      </p:sp>
      <p:sp>
        <p:nvSpPr>
          <p:cNvPr id="10" name="Shape 7"/>
          <p:cNvSpPr/>
          <p:nvPr/>
        </p:nvSpPr>
        <p:spPr>
          <a:xfrm>
            <a:off x="2804160" y="1682496"/>
            <a:ext cx="2164080" cy="457200"/>
          </a:xfrm>
          <a:prstGeom prst="roundRect">
            <a:avLst>
              <a:gd name="adj" fmla="val 12000"/>
            </a:avLst>
          </a:prstGeom>
          <a:solidFill>
            <a:srgbClr val="07182B">
              <a:alpha val="60000"/>
            </a:srgbClr>
          </a:solidFill>
          <a:ln w="12700">
            <a:solidFill>
              <a:srgbClr val="62A9E0">
                <a:alpha val="5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968752" y="1737360"/>
            <a:ext cx="1889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30" spc="130" kern="0" dirty="0">
                <a:solidFill>
                  <a:srgbClr val="AEC9E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THREE WEEKS OUT</a:t>
            </a:r>
            <a:endParaRPr lang="en-US" sz="630" dirty="0"/>
          </a:p>
        </p:txBody>
      </p:sp>
      <p:sp>
        <p:nvSpPr>
          <p:cNvPr id="12" name="Text 9"/>
          <p:cNvSpPr/>
          <p:nvPr/>
        </p:nvSpPr>
        <p:spPr>
          <a:xfrm>
            <a:off x="2968752" y="1892808"/>
            <a:ext cx="1908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the environment</a:t>
            </a:r>
            <a:endParaRPr lang="en-US" sz="860" dirty="0"/>
          </a:p>
        </p:txBody>
      </p:sp>
      <p:sp>
        <p:nvSpPr>
          <p:cNvPr id="13" name="Shape 10"/>
          <p:cNvSpPr/>
          <p:nvPr/>
        </p:nvSpPr>
        <p:spPr>
          <a:xfrm>
            <a:off x="5151120" y="1682496"/>
            <a:ext cx="2164080" cy="457200"/>
          </a:xfrm>
          <a:prstGeom prst="roundRect">
            <a:avLst>
              <a:gd name="adj" fmla="val 12000"/>
            </a:avLst>
          </a:prstGeom>
          <a:solidFill>
            <a:srgbClr val="07182B">
              <a:alpha val="60000"/>
            </a:srgbClr>
          </a:solidFill>
          <a:ln w="12700">
            <a:solidFill>
              <a:srgbClr val="62A9E0">
                <a:alpha val="5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15712" y="1737360"/>
            <a:ext cx="1889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30" spc="130" kern="0" dirty="0">
                <a:solidFill>
                  <a:srgbClr val="AEC9E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WEEK OUT</a:t>
            </a:r>
            <a:endParaRPr lang="en-US" sz="630" dirty="0"/>
          </a:p>
        </p:txBody>
      </p:sp>
      <p:sp>
        <p:nvSpPr>
          <p:cNvPr id="15" name="Text 12"/>
          <p:cNvSpPr/>
          <p:nvPr/>
        </p:nvSpPr>
        <p:spPr>
          <a:xfrm>
            <a:off x="5315712" y="1892808"/>
            <a:ext cx="1908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Chase and confirm</a:t>
            </a:r>
            <a:endParaRPr lang="en-US" sz="860" dirty="0"/>
          </a:p>
        </p:txBody>
      </p:sp>
      <p:sp>
        <p:nvSpPr>
          <p:cNvPr id="16" name="Text 13"/>
          <p:cNvSpPr/>
          <p:nvPr/>
        </p:nvSpPr>
        <p:spPr>
          <a:xfrm>
            <a:off x="457200" y="2560320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SCOPE AND COMMIT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3749040" y="256032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 MINUS 4 WEEKS  ·  MICROSOFT LEAD + SPONSOR</a:t>
            </a:r>
            <a:endParaRPr lang="en-US" sz="680" dirty="0"/>
          </a:p>
        </p:txBody>
      </p:sp>
      <p:sp>
        <p:nvSpPr>
          <p:cNvPr id="18" name="Shape 15"/>
          <p:cNvSpPr/>
          <p:nvPr/>
        </p:nvSpPr>
        <p:spPr>
          <a:xfrm>
            <a:off x="457200" y="2779776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7200" y="2896819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284835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Prep call held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90 minutes with the sponsor and IT. Access, publishing, ideas.</a:t>
            </a:r>
            <a:endParaRPr lang="en-US" sz="880" dirty="0"/>
          </a:p>
        </p:txBody>
      </p:sp>
      <p:sp>
        <p:nvSpPr>
          <p:cNvPr id="21" name="Shape 18"/>
          <p:cNvSpPr/>
          <p:nvPr/>
        </p:nvSpPr>
        <p:spPr>
          <a:xfrm>
            <a:off x="457200" y="3070109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57200" y="315466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310619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Sponsor named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the room for the last hour. They own the 16:00 triage call.</a:t>
            </a:r>
            <a:endParaRPr lang="en-US" sz="880" dirty="0"/>
          </a:p>
        </p:txBody>
      </p:sp>
      <p:sp>
        <p:nvSpPr>
          <p:cNvPr id="24" name="Shape 21"/>
          <p:cNvSpPr/>
          <p:nvPr/>
        </p:nvSpPr>
        <p:spPr>
          <a:xfrm>
            <a:off x="457200" y="3327951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57200" y="3412503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13232" y="3364040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IT contact named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Approves the laptop software; owns the route off Pages later.</a:t>
            </a:r>
            <a:endParaRPr lang="en-US" sz="880" dirty="0"/>
          </a:p>
        </p:txBody>
      </p:sp>
      <p:sp>
        <p:nvSpPr>
          <p:cNvPr id="27" name="Shape 24"/>
          <p:cNvSpPr/>
          <p:nvPr/>
        </p:nvSpPr>
        <p:spPr>
          <a:xfrm>
            <a:off x="457200" y="3585793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57200" y="3670345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13232" y="3621882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Attendee list agreed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 to 24 people, 3 to 6 teams, each with a process expert.</a:t>
            </a:r>
            <a:endParaRPr lang="en-US" sz="880" dirty="0"/>
          </a:p>
        </p:txBody>
      </p:sp>
      <p:sp>
        <p:nvSpPr>
          <p:cNvPr id="30" name="Shape 27"/>
          <p:cNvSpPr/>
          <p:nvPr/>
        </p:nvSpPr>
        <p:spPr>
          <a:xfrm>
            <a:off x="457200" y="3843635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57200" y="3928188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13232" y="3879724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GitHub facilitator booked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Co-delivery is the promise. Confirm the name, not the slot.</a:t>
            </a:r>
            <a:endParaRPr lang="en-US" sz="880" dirty="0"/>
          </a:p>
        </p:txBody>
      </p:sp>
      <p:sp>
        <p:nvSpPr>
          <p:cNvPr id="33" name="Shape 30"/>
          <p:cNvSpPr/>
          <p:nvPr/>
        </p:nvSpPr>
        <p:spPr>
          <a:xfrm>
            <a:off x="457200" y="4101477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57200" y="4186030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13232" y="413756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Data rules written down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Sample data only. Nothing confidential, nothing personal.</a:t>
            </a:r>
            <a:endParaRPr lang="en-US" sz="880" dirty="0"/>
          </a:p>
        </p:txBody>
      </p:sp>
      <p:sp>
        <p:nvSpPr>
          <p:cNvPr id="36" name="Text 33"/>
          <p:cNvSpPr/>
          <p:nvPr/>
        </p:nvSpPr>
        <p:spPr>
          <a:xfrm>
            <a:off x="457200" y="4653903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THE ENVIRONMENT</a:t>
            </a:r>
            <a:endParaRPr lang="en-US" sz="800" dirty="0"/>
          </a:p>
        </p:txBody>
      </p:sp>
      <p:sp>
        <p:nvSpPr>
          <p:cNvPr id="37" name="Text 34"/>
          <p:cNvSpPr/>
          <p:nvPr/>
        </p:nvSpPr>
        <p:spPr>
          <a:xfrm>
            <a:off x="3749040" y="4653903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 MINUS 3 WEEKS  ·  MICROSOFT + GITHUB</a:t>
            </a:r>
            <a:endParaRPr lang="en-US" sz="680" dirty="0"/>
          </a:p>
        </p:txBody>
      </p:sp>
      <p:sp>
        <p:nvSpPr>
          <p:cNvPr id="38" name="Shape 35"/>
          <p:cNvSpPr/>
          <p:nvPr/>
        </p:nvSpPr>
        <p:spPr>
          <a:xfrm>
            <a:off x="457200" y="4873359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57200" y="4990402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13232" y="4941939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Hackathon org created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Temporary org named for the customer and the date. Two owners.</a:t>
            </a:r>
            <a:endParaRPr lang="en-US" sz="880" dirty="0"/>
          </a:p>
        </p:txBody>
      </p:sp>
      <p:sp>
        <p:nvSpPr>
          <p:cNvPr id="41" name="Shape 38"/>
          <p:cNvSpPr/>
          <p:nvPr/>
        </p:nvSpPr>
        <p:spPr>
          <a:xfrm>
            <a:off x="457200" y="5163692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57200" y="5248244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13232" y="519978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Decommission date fixed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Diarise it now. It goes straight into the closeout email.</a:t>
            </a:r>
            <a:endParaRPr lang="en-US" sz="880" dirty="0"/>
          </a:p>
        </p:txBody>
      </p:sp>
      <p:sp>
        <p:nvSpPr>
          <p:cNvPr id="44" name="Shape 41"/>
          <p:cNvSpPr/>
          <p:nvPr/>
        </p:nvSpPr>
        <p:spPr>
          <a:xfrm>
            <a:off x="457200" y="5421534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57200" y="5506086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13232" y="5457623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seats assigned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each, two spares, and one for every facilitator.</a:t>
            </a:r>
            <a:endParaRPr lang="en-US" sz="880" dirty="0"/>
          </a:p>
        </p:txBody>
      </p:sp>
      <p:sp>
        <p:nvSpPr>
          <p:cNvPr id="47" name="Shape 44"/>
          <p:cNvSpPr/>
          <p:nvPr/>
        </p:nvSpPr>
        <p:spPr>
          <a:xfrm>
            <a:off x="457200" y="567937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57200" y="5763928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713232" y="5715465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app policy checked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 by default for Business and Enterprise. Confirm it is on.</a:t>
            </a:r>
            <a:endParaRPr lang="en-US" sz="880" dirty="0"/>
          </a:p>
        </p:txBody>
      </p:sp>
      <p:sp>
        <p:nvSpPr>
          <p:cNvPr id="50" name="Shape 47"/>
          <p:cNvSpPr/>
          <p:nvPr/>
        </p:nvSpPr>
        <p:spPr>
          <a:xfrm>
            <a:off x="457200" y="5937218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57200" y="6021770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713232" y="5973307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Pages proven end to end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Publish a throwaway site from Actions before the day, not on it.</a:t>
            </a:r>
            <a:endParaRPr lang="en-US" sz="880" dirty="0"/>
          </a:p>
        </p:txBody>
      </p:sp>
      <p:sp>
        <p:nvSpPr>
          <p:cNvPr id="53" name="Shape 50"/>
          <p:cNvSpPr/>
          <p:nvPr/>
        </p:nvSpPr>
        <p:spPr>
          <a:xfrm>
            <a:off x="457200" y="6195060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57200" y="6279612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13232" y="6231149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Repository template ready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Starter files, the publish workflow, a README a novice can read.</a:t>
            </a:r>
            <a:endParaRPr lang="en-US" sz="880" dirty="0"/>
          </a:p>
        </p:txBody>
      </p:sp>
      <p:sp>
        <p:nvSpPr>
          <p:cNvPr id="56" name="Shape 53"/>
          <p:cNvSpPr/>
          <p:nvPr/>
        </p:nvSpPr>
        <p:spPr>
          <a:xfrm>
            <a:off x="457200" y="6452902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57200" y="6537454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713232" y="648899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Ruleset applied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 one bad push cannot take a team's site down at half past three.</a:t>
            </a:r>
            <a:endParaRPr lang="en-US" sz="880" dirty="0"/>
          </a:p>
        </p:txBody>
      </p:sp>
      <p:sp>
        <p:nvSpPr>
          <p:cNvPr id="59" name="Shape 56"/>
          <p:cNvSpPr/>
          <p:nvPr/>
        </p:nvSpPr>
        <p:spPr>
          <a:xfrm>
            <a:off x="457200" y="6710744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57200" y="6795296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713232" y="6746833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Actions minutes checked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Public repos are free; private ones draw on the monthly quota.</a:t>
            </a:r>
            <a:endParaRPr lang="en-US" sz="880" dirty="0"/>
          </a:p>
        </p:txBody>
      </p:sp>
      <p:sp>
        <p:nvSpPr>
          <p:cNvPr id="62" name="Shape 59"/>
          <p:cNvSpPr/>
          <p:nvPr/>
        </p:nvSpPr>
        <p:spPr>
          <a:xfrm>
            <a:off x="457200" y="696858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457200" y="7053139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713232" y="7004675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Prerequisite email sent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Account, username, VS Code and Git, then the app. Git first.</a:t>
            </a:r>
            <a:endParaRPr lang="en-US" sz="880" dirty="0"/>
          </a:p>
        </p:txBody>
      </p:sp>
      <p:sp>
        <p:nvSpPr>
          <p:cNvPr id="65" name="Text 62"/>
          <p:cNvSpPr/>
          <p:nvPr/>
        </p:nvSpPr>
        <p:spPr>
          <a:xfrm>
            <a:off x="457200" y="752101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CHASE AND CONFIRM</a:t>
            </a:r>
            <a:endParaRPr lang="en-US" sz="800" dirty="0"/>
          </a:p>
        </p:txBody>
      </p:sp>
      <p:sp>
        <p:nvSpPr>
          <p:cNvPr id="66" name="Text 63"/>
          <p:cNvSpPr/>
          <p:nvPr/>
        </p:nvSpPr>
        <p:spPr>
          <a:xfrm>
            <a:off x="3749040" y="7521012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 MINUS 1 WEEK  ·  MICROSOFT LEAD</a:t>
            </a:r>
            <a:endParaRPr lang="en-US" sz="680" dirty="0"/>
          </a:p>
        </p:txBody>
      </p:sp>
      <p:sp>
        <p:nvSpPr>
          <p:cNvPr id="67" name="Shape 64"/>
          <p:cNvSpPr/>
          <p:nvPr/>
        </p:nvSpPr>
        <p:spPr>
          <a:xfrm>
            <a:off x="457200" y="7740468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457200" y="785751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713232" y="780904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Every invitation accepted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Chase by name. Unaccepted invites are the number one delay.</a:t>
            </a:r>
            <a:endParaRPr lang="en-US" sz="880" dirty="0"/>
          </a:p>
        </p:txBody>
      </p:sp>
      <p:sp>
        <p:nvSpPr>
          <p:cNvPr id="70" name="Shape 67"/>
          <p:cNvSpPr/>
          <p:nvPr/>
        </p:nvSpPr>
        <p:spPr>
          <a:xfrm>
            <a:off x="457200" y="8030801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457200" y="8115353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713232" y="8066890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Laptops verified with IT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VS Code, Git and the app installed. github.com reachable.</a:t>
            </a:r>
            <a:endParaRPr lang="en-US" sz="880" dirty="0"/>
          </a:p>
        </p:txBody>
      </p:sp>
      <p:sp>
        <p:nvSpPr>
          <p:cNvPr id="73" name="Shape 70"/>
          <p:cNvSpPr/>
          <p:nvPr/>
        </p:nvSpPr>
        <p:spPr>
          <a:xfrm>
            <a:off x="457200" y="8288643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457200" y="8373195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713232" y="8324732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Room confirmed in writing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Screen, HDMI and USB-C, power at every seat, tables that move.</a:t>
            </a:r>
            <a:endParaRPr lang="en-US" sz="880" dirty="0"/>
          </a:p>
        </p:txBody>
      </p:sp>
      <p:sp>
        <p:nvSpPr>
          <p:cNvPr id="76" name="Shape 73"/>
          <p:cNvSpPr/>
          <p:nvPr/>
        </p:nvSpPr>
        <p:spPr>
          <a:xfrm>
            <a:off x="457200" y="8546485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457200" y="8631037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713232" y="8582574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Access and wifi tested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Visitor passes for both facilitators. A printed card per table.</a:t>
            </a:r>
            <a:endParaRPr lang="en-US" sz="880" dirty="0"/>
          </a:p>
        </p:txBody>
      </p:sp>
      <p:sp>
        <p:nvSpPr>
          <p:cNvPr id="79" name="Shape 76"/>
          <p:cNvSpPr/>
          <p:nvPr/>
        </p:nvSpPr>
        <p:spPr>
          <a:xfrm>
            <a:off x="457200" y="8804327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457200" y="8888879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713232" y="884041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Ideas triaged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per team, cut to something publishable by 16:00.</a:t>
            </a:r>
            <a:endParaRPr lang="en-US" sz="880" dirty="0"/>
          </a:p>
        </p:txBody>
      </p:sp>
      <p:sp>
        <p:nvSpPr>
          <p:cNvPr id="82" name="Shape 79"/>
          <p:cNvSpPr/>
          <p:nvPr/>
        </p:nvSpPr>
        <p:spPr>
          <a:xfrm>
            <a:off x="457200" y="9062169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457200" y="914672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713232" y="909825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Latest deck downloaded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Today's version of the deck and the one-pager. Not last quarter's.</a:t>
            </a:r>
            <a:endParaRPr lang="en-US" sz="880" dirty="0"/>
          </a:p>
        </p:txBody>
      </p:sp>
      <p:sp>
        <p:nvSpPr>
          <p:cNvPr id="85" name="Shape 82"/>
          <p:cNvSpPr/>
          <p:nvPr/>
        </p:nvSpPr>
        <p:spPr>
          <a:xfrm>
            <a:off x="457200" y="9320011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457200" y="9404563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713232" y="9356100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Catering confirmed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Lunch at the desks keeps the afternoon on time.</a:t>
            </a:r>
            <a:endParaRPr lang="en-US" sz="880" dirty="0"/>
          </a:p>
        </p:txBody>
      </p:sp>
      <p:sp>
        <p:nvSpPr>
          <p:cNvPr id="88" name="Shape 85"/>
          <p:cNvSpPr/>
          <p:nvPr/>
        </p:nvSpPr>
        <p:spPr>
          <a:xfrm>
            <a:off x="457200" y="9710928"/>
            <a:ext cx="6858000" cy="12802"/>
          </a:xfrm>
          <a:prstGeom prst="rect">
            <a:avLst/>
          </a:prstGeom>
          <a:solidFill>
            <a:srgbClr val="DDE5EC"/>
          </a:solidFill>
          <a:ln w="12700">
            <a:solidFill>
              <a:srgbClr val="DDE5EC">
                <a:alpha val="0"/>
              </a:srgbClr>
            </a:solidFill>
            <a:prstDash val="solid"/>
          </a:ln>
        </p:spPr>
      </p:sp>
      <p:sp>
        <p:nvSpPr>
          <p:cNvPr id="89" name="Text 86"/>
          <p:cNvSpPr/>
          <p:nvPr/>
        </p:nvSpPr>
        <p:spPr>
          <a:xfrm>
            <a:off x="457200" y="978408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Hackathon for Non-Developers  ·  Internal trainer checklist  ·  Co-delivered by Microsoft and GitHub</a:t>
            </a:r>
            <a:endParaRPr lang="en-US" sz="800" dirty="0"/>
          </a:p>
        </p:txBody>
      </p:sp>
      <p:sp>
        <p:nvSpPr>
          <p:cNvPr id="90" name="Text 87"/>
          <p:cNvSpPr/>
          <p:nvPr/>
        </p:nvSpPr>
        <p:spPr>
          <a:xfrm>
            <a:off x="6400800" y="978408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77240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Trainer Checklist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2743200" y="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50" kern="0" dirty="0">
                <a:solidFill>
                  <a:srgbClr val="AEC9E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DAY BEFORE  ·  ON THE MORNING  ·  DURING THE DAY  ·  AFTER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57200" y="841248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DAY BEFORE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3749040" y="841248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BOTH FACILITATORS</a:t>
            </a:r>
            <a:endParaRPr lang="en-US" sz="680" dirty="0"/>
          </a:p>
        </p:txBody>
      </p:sp>
      <p:sp>
        <p:nvSpPr>
          <p:cNvPr id="7" name="Shape 4"/>
          <p:cNvSpPr/>
          <p:nvPr/>
        </p:nvSpPr>
        <p:spPr>
          <a:xfrm>
            <a:off x="457200" y="1060704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177747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129284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Full dry run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Clone, change it in the app, push, watch Actions, open the site.</a:t>
            </a:r>
            <a:endParaRPr lang="en-US" sz="880" dirty="0"/>
          </a:p>
        </p:txBody>
      </p:sp>
      <p:sp>
        <p:nvSpPr>
          <p:cNvPr id="10" name="Shape 7"/>
          <p:cNvSpPr/>
          <p:nvPr/>
        </p:nvSpPr>
        <p:spPr>
          <a:xfrm>
            <a:off x="457200" y="1352150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" y="1437815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138935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Room set up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Team pods, screen visible from every seat, power at the front.</a:t>
            </a:r>
            <a:endParaRPr lang="en-US" sz="880" dirty="0"/>
          </a:p>
        </p:txBody>
      </p:sp>
      <p:sp>
        <p:nvSpPr>
          <p:cNvPr id="13" name="Shape 10"/>
          <p:cNvSpPr/>
          <p:nvPr/>
        </p:nvSpPr>
        <p:spPr>
          <a:xfrm>
            <a:off x="457200" y="1612217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" y="1697882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1649419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Projector and cables tested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the actual room, with the actual laptop, with the adapters.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457200" y="1872285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57200" y="1957950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3232" y="190948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Printouts ready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Agenda, ground rules, wifi card, prompt crib sheet, triage form.</a:t>
            </a:r>
            <a:endParaRPr lang="en-US" sz="880" dirty="0"/>
          </a:p>
        </p:txBody>
      </p:sp>
      <p:sp>
        <p:nvSpPr>
          <p:cNvPr id="19" name="Shape 16"/>
          <p:cNvSpPr/>
          <p:nvPr/>
        </p:nvSpPr>
        <p:spPr>
          <a:xfrm>
            <a:off x="457200" y="2132352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7200" y="2218017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2169554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Backup plan agreed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spare laptop, a mobile hotspot, two spare accounts.</a:t>
            </a:r>
            <a:endParaRPr lang="en-US" sz="880" dirty="0"/>
          </a:p>
        </p:txBody>
      </p:sp>
      <p:sp>
        <p:nvSpPr>
          <p:cNvPr id="22" name="Text 19"/>
          <p:cNvSpPr/>
          <p:nvPr/>
        </p:nvSpPr>
        <p:spPr>
          <a:xfrm>
            <a:off x="457200" y="2551130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 THE MORNING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749040" y="255113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FROM 08:00</a:t>
            </a:r>
            <a:endParaRPr lang="en-US" sz="680" dirty="0"/>
          </a:p>
        </p:txBody>
      </p:sp>
      <p:sp>
        <p:nvSpPr>
          <p:cNvPr id="24" name="Shape 21"/>
          <p:cNvSpPr/>
          <p:nvPr/>
        </p:nvSpPr>
        <p:spPr>
          <a:xfrm>
            <a:off x="457200" y="2770586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57200" y="2887629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13232" y="283916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 the room an hour early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Screen on, deck open, the demo site already live in a tab.</a:t>
            </a:r>
            <a:endParaRPr lang="en-US" sz="880" dirty="0"/>
          </a:p>
        </p:txBody>
      </p:sp>
      <p:sp>
        <p:nvSpPr>
          <p:cNvPr id="27" name="Shape 24"/>
          <p:cNvSpPr/>
          <p:nvPr/>
        </p:nvSpPr>
        <p:spPr>
          <a:xfrm>
            <a:off x="457200" y="3062032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57200" y="3147697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13232" y="3099234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Everything re-tested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room was locked overnight. Assume something has changed.</a:t>
            </a:r>
            <a:endParaRPr lang="en-US" sz="880" dirty="0"/>
          </a:p>
        </p:txBody>
      </p:sp>
      <p:sp>
        <p:nvSpPr>
          <p:cNvPr id="30" name="Shape 27"/>
          <p:cNvSpPr/>
          <p:nvPr/>
        </p:nvSpPr>
        <p:spPr>
          <a:xfrm>
            <a:off x="457200" y="3322099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57200" y="3407764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13232" y="335930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Door and laptops covered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facilitator signing people in, one fixing setups.</a:t>
            </a:r>
            <a:endParaRPr lang="en-US" sz="880" dirty="0"/>
          </a:p>
        </p:txBody>
      </p:sp>
      <p:sp>
        <p:nvSpPr>
          <p:cNvPr id="33" name="Shape 30"/>
          <p:cNvSpPr/>
          <p:nvPr/>
        </p:nvSpPr>
        <p:spPr>
          <a:xfrm>
            <a:off x="457200" y="3582167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57200" y="3667832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13232" y="3619369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First fifteen minutes held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Reserved for stragglers. Start the content at 09:15, not setup.</a:t>
            </a:r>
            <a:endParaRPr lang="en-US" sz="880" dirty="0"/>
          </a:p>
        </p:txBody>
      </p:sp>
      <p:sp>
        <p:nvSpPr>
          <p:cNvPr id="36" name="Text 33"/>
          <p:cNvSpPr/>
          <p:nvPr/>
        </p:nvSpPr>
        <p:spPr>
          <a:xfrm>
            <a:off x="457200" y="4000945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DURING THE DAY</a:t>
            </a:r>
            <a:endParaRPr lang="en-US" sz="800" dirty="0"/>
          </a:p>
        </p:txBody>
      </p:sp>
      <p:sp>
        <p:nvSpPr>
          <p:cNvPr id="37" name="Text 34"/>
          <p:cNvSpPr/>
          <p:nvPr/>
        </p:nvSpPr>
        <p:spPr>
          <a:xfrm>
            <a:off x="3749040" y="4000945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STAGE BY STAGE</a:t>
            </a:r>
            <a:endParaRPr lang="en-US" sz="680" dirty="0"/>
          </a:p>
        </p:txBody>
      </p:sp>
      <p:sp>
        <p:nvSpPr>
          <p:cNvPr id="38" name="Shape 35"/>
          <p:cNvSpPr/>
          <p:nvPr/>
        </p:nvSpPr>
        <p:spPr>
          <a:xfrm>
            <a:off x="457200" y="4220401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57200" y="4337444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13232" y="428898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09:00   Frame it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Read the data rules out loud. One sentence per team on what ships.</a:t>
            </a:r>
            <a:endParaRPr lang="en-US" sz="880" dirty="0"/>
          </a:p>
        </p:txBody>
      </p:sp>
      <p:sp>
        <p:nvSpPr>
          <p:cNvPr id="41" name="Shape 38"/>
          <p:cNvSpPr/>
          <p:nvPr/>
        </p:nvSpPr>
        <p:spPr>
          <a:xfrm>
            <a:off x="457200" y="451184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57200" y="459751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13232" y="454904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10:00   Build it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Circulate constantly. Nobody stuck for more than five minutes.</a:t>
            </a:r>
            <a:endParaRPr lang="en-US" sz="880" dirty="0"/>
          </a:p>
        </p:txBody>
      </p:sp>
      <p:sp>
        <p:nvSpPr>
          <p:cNvPr id="44" name="Shape 41"/>
          <p:cNvSpPr/>
          <p:nvPr/>
        </p:nvSpPr>
        <p:spPr>
          <a:xfrm>
            <a:off x="457200" y="4771914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57200" y="4857579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13232" y="4809116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13:00   Make it real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Push early. A live site at lunchtime beats a perfect one at five.</a:t>
            </a:r>
            <a:endParaRPr lang="en-US" sz="880" dirty="0"/>
          </a:p>
        </p:txBody>
      </p:sp>
      <p:sp>
        <p:nvSpPr>
          <p:cNvPr id="47" name="Shape 44"/>
          <p:cNvSpPr/>
          <p:nvPr/>
        </p:nvSpPr>
        <p:spPr>
          <a:xfrm>
            <a:off x="457200" y="5031981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57200" y="5117646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713232" y="5069183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14:30   Publish it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site live and reachable. Screenshot each one for the record.</a:t>
            </a:r>
            <a:endParaRPr lang="en-US" sz="880" dirty="0"/>
          </a:p>
        </p:txBody>
      </p:sp>
      <p:sp>
        <p:nvSpPr>
          <p:cNvPr id="50" name="Shape 47"/>
          <p:cNvSpPr/>
          <p:nvPr/>
        </p:nvSpPr>
        <p:spPr>
          <a:xfrm>
            <a:off x="457200" y="5292049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57200" y="5377714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713232" y="5329251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16:00   Decide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sponsor triages in the room: keep, park, or hand to IT.</a:t>
            </a:r>
            <a:endParaRPr lang="en-US" sz="880" dirty="0"/>
          </a:p>
        </p:txBody>
      </p:sp>
      <p:sp>
        <p:nvSpPr>
          <p:cNvPr id="53" name="Shape 50"/>
          <p:cNvSpPr/>
          <p:nvPr/>
        </p:nvSpPr>
        <p:spPr>
          <a:xfrm>
            <a:off x="457200" y="555211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57200" y="563778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13232" y="558931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Photos and quotes captured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 consent. You will want them for the follow-on case.</a:t>
            </a:r>
            <a:endParaRPr lang="en-US" sz="880" dirty="0"/>
          </a:p>
        </p:txBody>
      </p:sp>
      <p:sp>
        <p:nvSpPr>
          <p:cNvPr id="56" name="Text 53"/>
          <p:cNvSpPr/>
          <p:nvPr/>
        </p:nvSpPr>
        <p:spPr>
          <a:xfrm>
            <a:off x="457200" y="5970894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9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AFTER THE DAY</a:t>
            </a:r>
            <a:endParaRPr lang="en-US" sz="800" dirty="0"/>
          </a:p>
        </p:txBody>
      </p:sp>
      <p:sp>
        <p:nvSpPr>
          <p:cNvPr id="57" name="Text 54"/>
          <p:cNvSpPr/>
          <p:nvPr/>
        </p:nvSpPr>
        <p:spPr>
          <a:xfrm>
            <a:off x="3749040" y="5970894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80" spc="120" kern="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WITHIN ONE WEEK</a:t>
            </a:r>
            <a:endParaRPr lang="en-US" sz="680" dirty="0"/>
          </a:p>
        </p:txBody>
      </p:sp>
      <p:sp>
        <p:nvSpPr>
          <p:cNvPr id="58" name="Shape 55"/>
          <p:cNvSpPr/>
          <p:nvPr/>
        </p:nvSpPr>
        <p:spPr>
          <a:xfrm>
            <a:off x="457200" y="6190350"/>
            <a:ext cx="6858000" cy="9144"/>
          </a:xfrm>
          <a:prstGeom prst="rect">
            <a:avLst/>
          </a:prstGeom>
          <a:solidFill>
            <a:srgbClr val="E4EAF1"/>
          </a:solidFill>
          <a:ln w="12700">
            <a:solidFill>
              <a:srgbClr val="E4EAF1">
                <a:alpha val="0"/>
              </a:srgbClr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457200" y="6307393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713232" y="6258930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Repositories exported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same week. Do not wait for the closeout email to do this.</a:t>
            </a:r>
            <a:endParaRPr lang="en-US" sz="880" dirty="0"/>
          </a:p>
        </p:txBody>
      </p:sp>
      <p:sp>
        <p:nvSpPr>
          <p:cNvPr id="61" name="Shape 58"/>
          <p:cNvSpPr/>
          <p:nvPr/>
        </p:nvSpPr>
        <p:spPr>
          <a:xfrm>
            <a:off x="457200" y="648179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57200" y="656746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713232" y="651899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Closeout email sent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Microsoft-branded, with the decommission date filled in.</a:t>
            </a:r>
            <a:endParaRPr lang="en-US" sz="880" dirty="0"/>
          </a:p>
        </p:txBody>
      </p:sp>
      <p:sp>
        <p:nvSpPr>
          <p:cNvPr id="64" name="Shape 61"/>
          <p:cNvSpPr/>
          <p:nvPr/>
        </p:nvSpPr>
        <p:spPr>
          <a:xfrm>
            <a:off x="457200" y="6741863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57200" y="6827528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713232" y="6779065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Outputs handed over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Triage list, guardrail set and playbook to sponsor and IT.</a:t>
            </a:r>
            <a:endParaRPr lang="en-US" sz="880" dirty="0"/>
          </a:p>
        </p:txBody>
      </p:sp>
      <p:sp>
        <p:nvSpPr>
          <p:cNvPr id="67" name="Shape 64"/>
          <p:cNvSpPr/>
          <p:nvPr/>
        </p:nvSpPr>
        <p:spPr>
          <a:xfrm>
            <a:off x="457200" y="7001931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457200" y="7087596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713232" y="7039133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Feedback requested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Within 24 hours, while the day is still fresh in the room.</a:t>
            </a:r>
            <a:endParaRPr lang="en-US" sz="880" dirty="0"/>
          </a:p>
        </p:txBody>
      </p:sp>
      <p:sp>
        <p:nvSpPr>
          <p:cNvPr id="70" name="Shape 67"/>
          <p:cNvSpPr/>
          <p:nvPr/>
        </p:nvSpPr>
        <p:spPr>
          <a:xfrm>
            <a:off x="457200" y="7261998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457200" y="7347663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713232" y="7299200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Environment decommissioned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 the stated date. Confirm it in writing to the sponsor.</a:t>
            </a:r>
            <a:endParaRPr lang="en-US" sz="880" dirty="0"/>
          </a:p>
        </p:txBody>
      </p:sp>
      <p:sp>
        <p:nvSpPr>
          <p:cNvPr id="73" name="Shape 70"/>
          <p:cNvSpPr/>
          <p:nvPr/>
        </p:nvSpPr>
        <p:spPr>
          <a:xfrm>
            <a:off x="457200" y="7522066"/>
            <a:ext cx="6858000" cy="9144"/>
          </a:xfrm>
          <a:prstGeom prst="rect">
            <a:avLst/>
          </a:prstGeom>
          <a:solidFill>
            <a:srgbClr val="F0F4F9"/>
          </a:solidFill>
          <a:ln w="12700">
            <a:solidFill>
              <a:srgbClr val="F0F4F9">
                <a:alpha val="0"/>
              </a:srgbClr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457200" y="7607731"/>
            <a:ext cx="123444" cy="123444"/>
          </a:xfrm>
          <a:prstGeom prst="roundRect">
            <a:avLst>
              <a:gd name="adj" fmla="val 19259"/>
            </a:avLst>
          </a:prstGeom>
          <a:solidFill>
            <a:srgbClr val="FFFFFF"/>
          </a:solidFill>
          <a:ln w="11430">
            <a:solidFill>
              <a:srgbClr val="0078D4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713232" y="7559268"/>
            <a:ext cx="6601968" cy="20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33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Follow-on booked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—   </a:t>
            </a:r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6B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route to production for whatever the sponsor kept.</a:t>
            </a:r>
            <a:endParaRPr lang="en-US" sz="880" dirty="0"/>
          </a:p>
        </p:txBody>
      </p:sp>
      <p:sp>
        <p:nvSpPr>
          <p:cNvPr id="76" name="Shape 73"/>
          <p:cNvSpPr/>
          <p:nvPr/>
        </p:nvSpPr>
        <p:spPr>
          <a:xfrm>
            <a:off x="457200" y="8005535"/>
            <a:ext cx="6858000" cy="956560"/>
          </a:xfrm>
          <a:prstGeom prst="roundRect">
            <a:avLst>
              <a:gd name="adj" fmla="val 8603"/>
            </a:avLst>
          </a:prstGeom>
          <a:solidFill>
            <a:srgbClr val="FEF4EE"/>
          </a:solidFill>
          <a:ln w="12700">
            <a:solidFill>
              <a:srgbClr val="EAB795"/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713232" y="8170127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80" kern="0" dirty="0">
                <a:solidFill>
                  <a:srgbClr val="B23A0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 THE BAG</a:t>
            </a:r>
            <a:endParaRPr lang="en-US" sz="760" dirty="0"/>
          </a:p>
        </p:txBody>
      </p:sp>
      <p:sp>
        <p:nvSpPr>
          <p:cNvPr id="78" name="Text 75"/>
          <p:cNvSpPr/>
          <p:nvPr/>
        </p:nvSpPr>
        <p:spPr>
          <a:xfrm>
            <a:off x="713232" y="8371295"/>
            <a:ext cx="6345936" cy="426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760" dirty="0">
                <a:solidFill>
                  <a:srgbClr val="5050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HDMI cables  ·  USB-C and Mini DisplayPort adapters  ·  a clicker  ·  a four-way extension lead  ·  a mobile hotspot  ·  a spare laptop already signed in to a spare GitHub account  ·  printed wifi cards  ·  the triage form  ·  sticky notes and markers  ·  the latest deck on a USB stick as well as in the cloud.</a:t>
            </a:r>
            <a:endParaRPr lang="en-US" sz="760" dirty="0"/>
          </a:p>
        </p:txBody>
      </p:sp>
      <p:sp>
        <p:nvSpPr>
          <p:cNvPr id="79" name="Text 76"/>
          <p:cNvSpPr/>
          <p:nvPr/>
        </p:nvSpPr>
        <p:spPr>
          <a:xfrm>
            <a:off x="457200" y="9181551"/>
            <a:ext cx="6858000" cy="40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00" i="1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Internal document. The hackathon organisation is temporary and is deleted on the agreed date — say so in the room, in the prerequisite email and in the closeout email. GitHub Pages is static hosting; outside GitHub Enterprise Cloud, published sites are public. Anything a team wants to keep must leave the organisation before it closes.</a:t>
            </a:r>
            <a:endParaRPr lang="en-US" sz="700" dirty="0"/>
          </a:p>
        </p:txBody>
      </p:sp>
      <p:sp>
        <p:nvSpPr>
          <p:cNvPr id="80" name="Shape 77"/>
          <p:cNvSpPr/>
          <p:nvPr/>
        </p:nvSpPr>
        <p:spPr>
          <a:xfrm>
            <a:off x="457200" y="9710928"/>
            <a:ext cx="6858000" cy="12802"/>
          </a:xfrm>
          <a:prstGeom prst="rect">
            <a:avLst/>
          </a:prstGeom>
          <a:solidFill>
            <a:srgbClr val="DDE5EC"/>
          </a:solidFill>
          <a:ln w="12700">
            <a:solidFill>
              <a:srgbClr val="DDE5EC">
                <a:alpha val="0"/>
              </a:srgbClr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457200" y="978408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Hackathon for Non-Developers  ·  Internal trainer checklist  ·  Co-delivered by Microsoft and GitHub</a:t>
            </a:r>
            <a:endParaRPr lang="en-US" sz="800" dirty="0"/>
          </a:p>
        </p:txBody>
      </p:sp>
      <p:sp>
        <p:nvSpPr>
          <p:cNvPr id="82" name="Text 79"/>
          <p:cNvSpPr/>
          <p:nvPr/>
        </p:nvSpPr>
        <p:spPr>
          <a:xfrm>
            <a:off x="6400800" y="978408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A8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Copilot Hackathon for Non-Developers - Trainer Checklist</dc:title>
  <dc:subject>Internal run sheet</dc:subject>
  <dc:creator>PptxGenJS</dc:creator>
  <cp:lastModifiedBy>PptxGenJS</cp:lastModifiedBy>
  <cp:revision>1</cp:revision>
  <dcterms:created xsi:type="dcterms:W3CDTF">2026-07-29T13:47:19Z</dcterms:created>
  <dcterms:modified xsi:type="dcterms:W3CDTF">2026-07-29T13:47:19Z</dcterms:modified>
</cp:coreProperties>
</file>